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7"/>
  </p:notesMasterIdLst>
  <p:sldIdLst>
    <p:sldId id="256" r:id="rId3"/>
    <p:sldId id="258" r:id="rId4"/>
    <p:sldId id="257" r:id="rId5"/>
    <p:sldId id="259" r:id="rId6"/>
    <p:sldId id="260" r:id="rId7"/>
    <p:sldId id="264" r:id="rId8"/>
    <p:sldId id="265" r:id="rId9"/>
    <p:sldId id="266" r:id="rId10"/>
    <p:sldId id="267" r:id="rId11"/>
    <p:sldId id="268" r:id="rId12"/>
    <p:sldId id="262" r:id="rId13"/>
    <p:sldId id="261" r:id="rId14"/>
    <p:sldId id="269" r:id="rId15"/>
    <p:sldId id="26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2"/>
    <p:restoredTop sz="94590"/>
  </p:normalViewPr>
  <p:slideViewPr>
    <p:cSldViewPr snapToGrid="0">
      <p:cViewPr varScale="1">
        <p:scale>
          <a:sx n="47" d="100"/>
          <a:sy n="47" d="100"/>
        </p:scale>
        <p:origin x="12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BA2448-4CD6-9A43-BC39-75FD3220F808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500513-084C-3A49-906E-0679E23EF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797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  just having a match – white</a:t>
            </a:r>
          </a:p>
          <a:p>
            <a:r>
              <a:rPr lang="en-US" dirty="0"/>
              <a:t>San Antonio just serving as base camp – green</a:t>
            </a:r>
          </a:p>
          <a:p>
            <a:r>
              <a:rPr lang="en-US" dirty="0"/>
              <a:t>Base Camp and Games – Red</a:t>
            </a:r>
          </a:p>
          <a:p>
            <a:r>
              <a:rPr lang="en-US" dirty="0"/>
              <a:t>Population surges of 50-300,000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00513-084C-3A49-906E-0679E23EFDB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10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00513-084C-3A49-906E-0679E23EFD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934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you going to </a:t>
            </a:r>
            <a:r>
              <a:rPr lang="en-US" dirty="0" err="1"/>
              <a:t>seeThe</a:t>
            </a:r>
            <a:r>
              <a:rPr lang="en-US" dirty="0"/>
              <a:t> ask, we need capacity. We need to be able to send patients to our local hospitals. We will see population surges of up to 300,000 depending on the teams, this is a party atmosphere with alcohol mixed with a Houston summer. International Insurance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00513-084C-3A49-906E-0679E23EFDB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461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3E045-8F61-3BB5-AFCF-62956272F3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07FD65-CE89-AD0E-E997-3834339036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F7BAA-74D4-2FE0-CC40-D4967C198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0A8E0-3AC5-7544-AD5F-2CF11D8D81ED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3310FE-CBE1-605C-A140-3680E3094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69351-A026-0C2E-53DC-0AA1865EF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5FE42-A766-3C40-82E9-84E204E08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67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4C608-03E6-592E-B60C-E3A8ECD9E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BEACE1-F6E4-A71C-88C3-4605623287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B332D-423A-40DB-8F30-884B470EB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0A8E0-3AC5-7544-AD5F-2CF11D8D81ED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3D9B61-574C-CBAB-600B-FD2735FF5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35873-0448-A8DD-87F6-1361C2D3C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5FE42-A766-3C40-82E9-84E204E08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619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8CA311-A739-04A9-A392-15A482B879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125053-AE96-9A3A-55BC-3F4DFAE4F0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B53F6-B6C0-9AAB-DA68-05A61FEFD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0A8E0-3AC5-7544-AD5F-2CF11D8D81ED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DF42B9-68F0-09DE-FC75-F4CEC885A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DFF24F-46D3-6AC5-5BB1-944920EBB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5FE42-A766-3C40-82E9-84E204E08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840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33733-8C42-B659-6567-F4D93A994F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7EE4BB-DABE-58C6-95B7-1494782E58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A5959-92B4-19FB-E615-2EE7FC5F3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/>
            <a:fld id="{A5B0A250-5CC0-1746-B209-08E8B0DAE6AF}" type="datetimeFigureOut">
              <a:rPr lang="en-US" smtClean="0"/>
              <a:pPr algn="l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739082-D414-6CC9-D148-F721A0411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CD23C-1C13-0182-79A7-5CBFBEE77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124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911A3-8C69-28E0-A336-BAC4A77B6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DA37F-4FFF-8764-D7AC-E0967F701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C00F4-1F68-65DA-CA90-0641DB98D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62EF8-177A-26B1-62F6-95ACFE69A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240FA-E128-2C01-5C80-F9CA78C5B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022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59FC3-7192-7E89-B6B8-1AFB55650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98E10A-7F85-8C10-5FBD-9B996C97E9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9FF557-B9FD-3909-A8D0-C084C5E68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27C91-8378-B4CE-3452-E97530F8A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7C27D-0B90-1B7A-D509-1D1FAF032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61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3ECC8-A967-407E-D673-6207AA428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BF60F6-9188-53FD-6EF7-1AF19A5336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80DDF7-51BF-6FF5-FA04-130A624A97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8B48DA-23C3-4197-1A1D-40B8CDE52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9B3891-3AA3-1B32-2D88-BEC02B200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C4E87A-50E1-785D-6FC0-76CDD1161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92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D6C26-F34C-165B-9F96-7C3364205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68147F-5672-6A42-FE45-DC44D6C1B2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5D9CF4-EF5A-EDDC-196E-E8BDFC2BD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F4E9E0-DAF5-ADC9-1C86-E944ED043D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084C3A-DAB9-D3E2-A146-32AEED53EF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2C0A78-6C40-3F21-1025-CE82F8E6F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4CA9E5-743D-5A06-A6F7-03FFDB59B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755B19-D8AE-C7CF-7657-387A7F607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796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1F521-5466-DFB5-44BA-21733F58A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9EB2C6-3BD9-09F6-2DAE-4D3106FAE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E6284B-6459-D8DE-6C9F-DA434AB59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FBEC02-3B0B-A2C3-9A06-5458507C5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3348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724C39-DB80-11BB-F69F-127FBAFDD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EB8CC0-E534-861A-3781-3ADC61834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EB317B-9C9A-379A-8337-45DDEB1ED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2468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8920D-6AC2-1DA4-5C53-5B3D2C38A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7B28A-1198-1CDD-B628-0668352B0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1B0643-A545-43F6-D56E-727646AA28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443D9B-BAD5-777F-3761-3D1520F0C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EDA1AC-A40C-6EF9-C009-94BE27731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7ABF71-1935-99CB-A602-CE901D5BE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624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57D93-F5EA-E72E-8085-F357F5E2D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82067-7ECC-8782-AF64-F7CF6A022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B40598-9920-CFB5-63CC-E05ADF402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0A8E0-3AC5-7544-AD5F-2CF11D8D81ED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738554-D847-EBC4-97FF-3A8CFE48E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3F2F80-7A8F-6353-7D76-3F6188245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5FE42-A766-3C40-82E9-84E204E08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8359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4E77A-E21E-3185-49EC-0C079D302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1E6CC6-A167-748D-C1AB-85E7551F7F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95C005-35F4-70FA-CC76-1EC59299C5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27A704-79DC-CA29-2922-9AC9FCBE0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B16951-0CA6-E9ED-035E-6229CF46F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DF9A2E-494B-DF26-9DFB-D471E69F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9280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34ED-64E1-9B4E-38A2-24D3D3CAF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B7399B-C52B-353B-0442-1EC5BE9DE9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DDA0CE-E2D4-55E8-8799-11B2E6BFB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C4DD7-1805-1BEE-DA4E-59385957F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833F4-4AB9-269C-3C93-F0B266858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9632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EA0B74-3D65-B0DC-6B67-A4C87EEF07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83E8DD-DD29-1F08-02AD-0E6BEAF829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04B307-33EC-EF1B-B315-0C10CA00E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A73F7-07DF-EAD6-5C12-E407B0D63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08DB1-4C7E-3331-FC20-C1E7E8FF1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1877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568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1226E-068B-FEAB-CB59-932245A55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74397C-415C-7973-FF75-F8F3B0D56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71D7F2-EDC4-27AD-A76B-CFA5F3476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0A8E0-3AC5-7544-AD5F-2CF11D8D81ED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8332D-3077-3356-1F6D-028659317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10F85-EDBD-1B05-74C1-EB6692ED9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5FE42-A766-3C40-82E9-84E204E08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75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474B5-3FE5-3E4A-3DDB-437FC55C7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6D947-1CDA-35CD-BF17-04EFDB998B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D984BE-106E-9BB2-B455-2746BF9DD2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B9197-BFE3-4225-049A-791A3827B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0A8E0-3AC5-7544-AD5F-2CF11D8D81ED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8B18D2-469A-46D5-B7D7-44D60857A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BD3A88-3FA6-A15A-2803-DD4967FE9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5FE42-A766-3C40-82E9-84E204E08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533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46BAB-E1C5-BD97-45DD-A9EFBFFEB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A72F4E-6BC5-2D60-D125-B60F816E74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6CD689-0D8A-E3EE-309B-98F2199DF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D968DB-C23C-6233-19F4-CEEB72E21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8563BB-BBD0-CB7C-E9A5-CC27963D81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C01048-9BDE-0DC6-76AD-E804A492F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0A8E0-3AC5-7544-AD5F-2CF11D8D81ED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3D93BE-12BE-61A2-9E16-97019BA2B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DF56D2-8DFE-C749-49BB-35A238CFA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5FE42-A766-3C40-82E9-84E204E08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67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6FBF3-2633-05F5-2CA7-020D27B96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7B31D0-D248-86CB-AACD-E8F083007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0A8E0-3AC5-7544-AD5F-2CF11D8D81ED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4B31F0-6360-A08F-B16E-8C6AE8789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309FE3-BA5C-2BF0-63D7-41D0EB658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5FE42-A766-3C40-82E9-84E204E08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99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0A5826-A0B3-5723-0A0E-41ED59246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0A8E0-3AC5-7544-AD5F-2CF11D8D81ED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EEE7C1-BA71-B7B9-A8A2-5E96D38D3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A8627-6CBD-DACB-6390-B78219BDD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5FE42-A766-3C40-82E9-84E204E08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25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55B19-BA3F-5BE7-0CFF-64DFA03AE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59921-2CC4-5BD4-EC5F-A34B00321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C4113-91EF-9CCA-155D-ED429F718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FC01C9-21B1-CAA9-FC0D-982B00F79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0A8E0-3AC5-7544-AD5F-2CF11D8D81ED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E4F738-CB4C-B821-079C-F1FAC8C68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268AE1-21CE-9E74-7CF2-AD7683FFA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5FE42-A766-3C40-82E9-84E204E08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627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987EC-ECD1-58A7-DC05-22B379FAE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74B506-BB1C-08FE-26D9-07F5950808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EB5C2D-86A5-93CF-B0DE-CADEDF231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052DA4-4547-5ABB-9E38-C6528BBEE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0A8E0-3AC5-7544-AD5F-2CF11D8D81ED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698D86-5F9C-A475-4B28-3E18A93F1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E35DB-3A6F-1EBC-B244-421549BBC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5FE42-A766-3C40-82E9-84E204E08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605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65D6AA-2323-B725-0F29-7E25A370B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7A46A8-06D8-6151-8995-E5A899BEF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A7109-CBA8-62F8-4029-25A83E03B6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D10A8E0-3AC5-7544-AD5F-2CF11D8D81ED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47F87-B044-ABB9-2673-1358B9D33F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11258-1805-A2D9-6F48-D9D1EFBDF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15FE42-A766-3C40-82E9-84E204E08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660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A2DC39-B5B3-0AE0-B939-D482DFE83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3572F4-4559-11DE-436C-63224DC02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FF7DEC-5D29-A79C-AAC8-3CDB3FF31F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B0A250-5CC0-1746-B209-08E8B0DAE6AF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FD89C-D7F6-6A28-2BED-A382AEAE9A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61D3AA-2130-61F9-0B17-E7EBD3106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ABCAEC-7D34-E549-A96E-FCEDAADBE4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46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mailto:lthestrup@fwc26houston.com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F5A89D-D29C-7890-9F5E-730D02FFA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2435768"/>
            <a:ext cx="10515600" cy="2852737"/>
          </a:xfrm>
        </p:spPr>
        <p:txBody>
          <a:bodyPr/>
          <a:lstStyle/>
          <a:p>
            <a:pPr algn="ctr"/>
            <a:r>
              <a:rPr lang="en-US" dirty="0"/>
              <a:t>FIFA World Cup 2026 Healthcare Systems Update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F380A4-FA75-A169-0545-9422C9B27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5339556"/>
            <a:ext cx="10515600" cy="1500187"/>
          </a:xfrm>
        </p:spPr>
        <p:txBody>
          <a:bodyPr/>
          <a:lstStyle/>
          <a:p>
            <a:pPr algn="ctr"/>
            <a:r>
              <a:rPr lang="en-US"/>
              <a:t>May 23, </a:t>
            </a:r>
            <a:r>
              <a:rPr lang="en-US" dirty="0"/>
              <a:t>2025</a:t>
            </a:r>
          </a:p>
        </p:txBody>
      </p:sp>
      <p:pic>
        <p:nvPicPr>
          <p:cNvPr id="7" name="Picture 6" descr="A gold trophy with a green base&#10;&#10;Description automatically generated">
            <a:extLst>
              <a:ext uri="{FF2B5EF4-FFF2-40B4-BE49-F238E27FC236}">
                <a16:creationId xmlns:a16="http://schemas.microsoft.com/office/drawing/2014/main" id="{93C3E747-7612-2FB5-01B9-69442B883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262" y="768350"/>
            <a:ext cx="1628775" cy="275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826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BECF2-B734-E55E-25FF-A76046076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0283" y="741391"/>
            <a:ext cx="3397017" cy="1616203"/>
          </a:xfrm>
        </p:spPr>
        <p:txBody>
          <a:bodyPr anchor="b">
            <a:normAutofit/>
          </a:bodyPr>
          <a:lstStyle/>
          <a:p>
            <a:r>
              <a:rPr lang="en-US" sz="3200"/>
              <a:t>Mile Marches</a:t>
            </a:r>
          </a:p>
        </p:txBody>
      </p:sp>
      <p:pic>
        <p:nvPicPr>
          <p:cNvPr id="1026" name="Picture 2" descr="World Cup celebration parade ...">
            <a:extLst>
              <a:ext uri="{FF2B5EF4-FFF2-40B4-BE49-F238E27FC236}">
                <a16:creationId xmlns:a16="http://schemas.microsoft.com/office/drawing/2014/main" id="{4F976EA1-F3BB-2876-1C95-9FCF397C9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" r="-1" b="-1"/>
          <a:stretch>
            <a:fillRect/>
          </a:stretch>
        </p:blipFill>
        <p:spPr bwMode="auto">
          <a:xfrm>
            <a:off x="884698" y="877413"/>
            <a:ext cx="6406903" cy="504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2" name="Group 1041">
            <a:extLst>
              <a:ext uri="{FF2B5EF4-FFF2-40B4-BE49-F238E27FC236}">
                <a16:creationId xmlns:a16="http://schemas.microsoft.com/office/drawing/2014/main" id="{BE589684-54CA-64D8-C963-5F19FF75B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4697" y="5858828"/>
            <a:ext cx="6406903" cy="123363"/>
            <a:chOff x="7015162" y="5858828"/>
            <a:chExt cx="4300544" cy="123363"/>
          </a:xfrm>
        </p:grpSpPr>
        <p:sp>
          <p:nvSpPr>
            <p:cNvPr id="1043" name="Rectangle 1042">
              <a:extLst>
                <a:ext uri="{FF2B5EF4-FFF2-40B4-BE49-F238E27FC236}">
                  <a16:creationId xmlns:a16="http://schemas.microsoft.com/office/drawing/2014/main" id="{9B56B8E8-B789-DA4D-E4BE-03FA3165B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03753" y="3770237"/>
              <a:ext cx="123362" cy="4300544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4" name="Rectangle 1043">
              <a:extLst>
                <a:ext uri="{FF2B5EF4-FFF2-40B4-BE49-F238E27FC236}">
                  <a16:creationId xmlns:a16="http://schemas.microsoft.com/office/drawing/2014/main" id="{2255D907-377D-0DF9-B4A4-4B44C46FB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09789" y="4876274"/>
              <a:ext cx="123362" cy="2088471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FE5DF-93B1-029E-C1AD-AB44E27C7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0284" y="2533476"/>
            <a:ext cx="3405415" cy="3447832"/>
          </a:xfrm>
        </p:spPr>
        <p:txBody>
          <a:bodyPr anchor="t">
            <a:normAutofit lnSpcReduction="10000"/>
          </a:bodyPr>
          <a:lstStyle/>
          <a:p>
            <a:r>
              <a:rPr lang="en-US" sz="1900" dirty="0"/>
              <a:t>Unknown Number Marching – Team dependent</a:t>
            </a:r>
          </a:p>
          <a:p>
            <a:r>
              <a:rPr lang="en-US" sz="1900" dirty="0"/>
              <a:t>Occur on game days </a:t>
            </a:r>
          </a:p>
          <a:p>
            <a:r>
              <a:rPr lang="en-US" sz="1900" dirty="0"/>
              <a:t>Believe starting South of stadium </a:t>
            </a:r>
          </a:p>
          <a:p>
            <a:r>
              <a:rPr lang="en-US" sz="1900" dirty="0"/>
              <a:t>Pop Up Marches a likely possibility </a:t>
            </a:r>
          </a:p>
          <a:p>
            <a:r>
              <a:rPr lang="en-US" sz="1900" dirty="0"/>
              <a:t>2 separate simultaneous (or near simultaneous) marches into stadium</a:t>
            </a:r>
          </a:p>
          <a:p>
            <a:r>
              <a:rPr lang="en-US" sz="1900" i="1" dirty="0"/>
              <a:t>HFD Request: Chief Mobley </a:t>
            </a:r>
          </a:p>
          <a:p>
            <a:endParaRPr lang="en-US" sz="1900" dirty="0"/>
          </a:p>
          <a:p>
            <a:pPr lvl="2"/>
            <a:endParaRPr lang="en-US" sz="1900" dirty="0"/>
          </a:p>
        </p:txBody>
      </p:sp>
      <p:pic>
        <p:nvPicPr>
          <p:cNvPr id="4" name="Picture 3" descr="A close up of a trophy&#10;&#10;Description automatically generated">
            <a:extLst>
              <a:ext uri="{FF2B5EF4-FFF2-40B4-BE49-F238E27FC236}">
                <a16:creationId xmlns:a16="http://schemas.microsoft.com/office/drawing/2014/main" id="{EF0CA352-90A8-85BF-0797-C4B8374E4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3795" y="282684"/>
            <a:ext cx="937109" cy="159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9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football field&#10;&#10;Description automatically generated">
            <a:extLst>
              <a:ext uri="{FF2B5EF4-FFF2-40B4-BE49-F238E27FC236}">
                <a16:creationId xmlns:a16="http://schemas.microsoft.com/office/drawing/2014/main" id="{7CFD5963-F869-B9CD-3A64-9429A4D813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9" b="4741"/>
          <a:stretch>
            <a:fillRect/>
          </a:stretch>
        </p:blipFill>
        <p:spPr>
          <a:xfrm>
            <a:off x="183013" y="312684"/>
            <a:ext cx="11825207" cy="623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4571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90E83CE3-83C9-8521-01AA-3D39F4EC2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57" y="136574"/>
            <a:ext cx="11858172" cy="657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17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EA8065-6AA9-96C0-53DA-A590610A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Contact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E9902-0905-7748-857C-AB2FC9D8D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3158" y="649480"/>
            <a:ext cx="4862447" cy="5546047"/>
          </a:xfrm>
        </p:spPr>
        <p:txBody>
          <a:bodyPr anchor="ctr">
            <a:normAutofit/>
          </a:bodyPr>
          <a:lstStyle/>
          <a:p>
            <a:r>
              <a:rPr lang="en-US" sz="2000" dirty="0"/>
              <a:t>Lars Thestrup, MD</a:t>
            </a:r>
          </a:p>
          <a:p>
            <a:pPr lvl="1"/>
            <a:r>
              <a:rPr lang="en-US" sz="2000" dirty="0"/>
              <a:t>Chief Medical Officer</a:t>
            </a:r>
          </a:p>
          <a:p>
            <a:pPr lvl="1"/>
            <a:r>
              <a:rPr lang="en-US" sz="2000" dirty="0"/>
              <a:t>FIFA Houston World Cup 2026</a:t>
            </a:r>
          </a:p>
          <a:p>
            <a:pPr lvl="1"/>
            <a:r>
              <a:rPr lang="en-US" sz="2000" dirty="0">
                <a:hlinkClick r:id="rId2"/>
              </a:rPr>
              <a:t>lthestrup@fwc26houston.com</a:t>
            </a:r>
            <a:endParaRPr lang="en-US" sz="2000" dirty="0"/>
          </a:p>
          <a:p>
            <a:pPr lvl="1"/>
            <a:endParaRPr lang="en-US" sz="2000" dirty="0"/>
          </a:p>
          <a:p>
            <a:r>
              <a:rPr lang="en-US" sz="2000" dirty="0"/>
              <a:t>Rusty Mobley</a:t>
            </a:r>
          </a:p>
          <a:p>
            <a:pPr lvl="1"/>
            <a:r>
              <a:rPr lang="en-US" sz="2000" dirty="0"/>
              <a:t>Assistant Chief EMS</a:t>
            </a:r>
          </a:p>
          <a:p>
            <a:pPr lvl="1"/>
            <a:r>
              <a:rPr lang="en-US" sz="2000" dirty="0"/>
              <a:t>Houston Fire Department</a:t>
            </a:r>
          </a:p>
          <a:p>
            <a:pPr lvl="1"/>
            <a:r>
              <a:rPr lang="en-US" sz="2000" dirty="0" err="1"/>
              <a:t>Rusty.Mobley@houstontx.gov</a:t>
            </a: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</p:txBody>
      </p:sp>
      <p:pic>
        <p:nvPicPr>
          <p:cNvPr id="5" name="Picture 4" descr="A close up of a trophy&#10;&#10;Description automatically generated">
            <a:extLst>
              <a:ext uri="{FF2B5EF4-FFF2-40B4-BE49-F238E27FC236}">
                <a16:creationId xmlns:a16="http://schemas.microsoft.com/office/drawing/2014/main" id="{A4647E25-BC68-6E2C-180E-4ED8EFBAD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6337" y="398798"/>
            <a:ext cx="937109" cy="159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223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EE0B6E2-7CE8-4D86-87FC-4B58A7D8E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note&#10;&#10;Description automatically generated">
            <a:extLst>
              <a:ext uri="{FF2B5EF4-FFF2-40B4-BE49-F238E27FC236}">
                <a16:creationId xmlns:a16="http://schemas.microsoft.com/office/drawing/2014/main" id="{7114876F-F99E-D6F3-6816-F9A4B01489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178" r="1" b="1"/>
          <a:stretch>
            <a:fillRect/>
          </a:stretch>
        </p:blipFill>
        <p:spPr>
          <a:xfrm>
            <a:off x="284477" y="339165"/>
            <a:ext cx="11619998" cy="6179670"/>
          </a:xfrm>
          <a:custGeom>
            <a:avLst/>
            <a:gdLst/>
            <a:ahLst/>
            <a:cxnLst/>
            <a:rect l="l" t="t" r="r" b="b"/>
            <a:pathLst>
              <a:path w="10630858" h="5869478">
                <a:moveTo>
                  <a:pt x="5791061" y="218"/>
                </a:moveTo>
                <a:cubicBezTo>
                  <a:pt x="5877327" y="-560"/>
                  <a:pt x="5971399" y="626"/>
                  <a:pt x="6073275" y="5793"/>
                </a:cubicBezTo>
                <a:cubicBezTo>
                  <a:pt x="6098744" y="7086"/>
                  <a:pt x="6121786" y="8165"/>
                  <a:pt x="6142651" y="9057"/>
                </a:cubicBezTo>
                <a:lnTo>
                  <a:pt x="6164185" y="9874"/>
                </a:lnTo>
                <a:lnTo>
                  <a:pt x="6258731" y="5793"/>
                </a:lnTo>
                <a:lnTo>
                  <a:pt x="6319194" y="2002"/>
                </a:lnTo>
                <a:lnTo>
                  <a:pt x="6413049" y="11772"/>
                </a:lnTo>
                <a:cubicBezTo>
                  <a:pt x="6592720" y="42783"/>
                  <a:pt x="6774188" y="66100"/>
                  <a:pt x="6956654" y="46745"/>
                </a:cubicBezTo>
                <a:cubicBezTo>
                  <a:pt x="7082424" y="33223"/>
                  <a:pt x="7207994" y="25294"/>
                  <a:pt x="7334364" y="25763"/>
                </a:cubicBezTo>
                <a:cubicBezTo>
                  <a:pt x="7624835" y="25763"/>
                  <a:pt x="7915502" y="28559"/>
                  <a:pt x="8205974" y="22730"/>
                </a:cubicBezTo>
                <a:cubicBezTo>
                  <a:pt x="8464499" y="17601"/>
                  <a:pt x="8722029" y="6412"/>
                  <a:pt x="8980756" y="34620"/>
                </a:cubicBezTo>
                <a:cubicBezTo>
                  <a:pt x="9362658" y="76124"/>
                  <a:pt x="9746556" y="62832"/>
                  <a:pt x="10129655" y="57937"/>
                </a:cubicBezTo>
                <a:lnTo>
                  <a:pt x="10163726" y="56766"/>
                </a:lnTo>
                <a:lnTo>
                  <a:pt x="10254950" y="73131"/>
                </a:lnTo>
                <a:lnTo>
                  <a:pt x="10311819" y="101928"/>
                </a:lnTo>
                <a:cubicBezTo>
                  <a:pt x="10479504" y="200737"/>
                  <a:pt x="10591476" y="367254"/>
                  <a:pt x="10625532" y="561669"/>
                </a:cubicBezTo>
                <a:lnTo>
                  <a:pt x="10626834" y="578090"/>
                </a:lnTo>
                <a:lnTo>
                  <a:pt x="10611964" y="734537"/>
                </a:lnTo>
                <a:cubicBezTo>
                  <a:pt x="10602387" y="823467"/>
                  <a:pt x="10587763" y="913306"/>
                  <a:pt x="10611964" y="1001326"/>
                </a:cubicBezTo>
                <a:cubicBezTo>
                  <a:pt x="10628543" y="1062669"/>
                  <a:pt x="10632231" y="1127783"/>
                  <a:pt x="10622705" y="1191154"/>
                </a:cubicBezTo>
                <a:cubicBezTo>
                  <a:pt x="10606645" y="1303627"/>
                  <a:pt x="10603293" y="1418084"/>
                  <a:pt x="10612740" y="1531572"/>
                </a:cubicBezTo>
                <a:cubicBezTo>
                  <a:pt x="10618978" y="1606398"/>
                  <a:pt x="10618020" y="1681815"/>
                  <a:pt x="10609893" y="1756397"/>
                </a:cubicBezTo>
                <a:cubicBezTo>
                  <a:pt x="10599152" y="1856690"/>
                  <a:pt x="10582457" y="1958800"/>
                  <a:pt x="10602776" y="2059394"/>
                </a:cubicBezTo>
                <a:cubicBezTo>
                  <a:pt x="10635130" y="2219226"/>
                  <a:pt x="10628659" y="2378906"/>
                  <a:pt x="10615717" y="2539949"/>
                </a:cubicBezTo>
                <a:cubicBezTo>
                  <a:pt x="10606011" y="2659785"/>
                  <a:pt x="10595269" y="2780984"/>
                  <a:pt x="10614682" y="2902183"/>
                </a:cubicBezTo>
                <a:cubicBezTo>
                  <a:pt x="10623029" y="2958418"/>
                  <a:pt x="10623029" y="3015928"/>
                  <a:pt x="10614682" y="3072165"/>
                </a:cubicBezTo>
                <a:cubicBezTo>
                  <a:pt x="10604587" y="3147914"/>
                  <a:pt x="10595010" y="3222907"/>
                  <a:pt x="10607952" y="3299413"/>
                </a:cubicBezTo>
                <a:cubicBezTo>
                  <a:pt x="10613646" y="3332743"/>
                  <a:pt x="10617917" y="3366376"/>
                  <a:pt x="10620894" y="3400009"/>
                </a:cubicBezTo>
                <a:cubicBezTo>
                  <a:pt x="10626822" y="3485877"/>
                  <a:pt x="10624699" y="3572233"/>
                  <a:pt x="10614553" y="3657556"/>
                </a:cubicBezTo>
                <a:cubicBezTo>
                  <a:pt x="10604846" y="3756637"/>
                  <a:pt x="10620635" y="3856323"/>
                  <a:pt x="10607694" y="3955100"/>
                </a:cubicBezTo>
                <a:cubicBezTo>
                  <a:pt x="10598504" y="4034653"/>
                  <a:pt x="10598155" y="4115265"/>
                  <a:pt x="10606658" y="4194923"/>
                </a:cubicBezTo>
                <a:cubicBezTo>
                  <a:pt x="10621954" y="4345512"/>
                  <a:pt x="10620998" y="4497755"/>
                  <a:pt x="10603811" y="4648057"/>
                </a:cubicBezTo>
                <a:cubicBezTo>
                  <a:pt x="10593198" y="4735775"/>
                  <a:pt x="10587116" y="4826067"/>
                  <a:pt x="10606140" y="4912119"/>
                </a:cubicBezTo>
                <a:cubicBezTo>
                  <a:pt x="10628530" y="5013245"/>
                  <a:pt x="10633189" y="5114446"/>
                  <a:pt x="10629921" y="5215515"/>
                </a:cubicBezTo>
                <a:lnTo>
                  <a:pt x="10625356" y="5273604"/>
                </a:lnTo>
                <a:lnTo>
                  <a:pt x="10624284" y="5284086"/>
                </a:lnTo>
                <a:cubicBezTo>
                  <a:pt x="10601148" y="5404993"/>
                  <a:pt x="10545219" y="5529874"/>
                  <a:pt x="10458692" y="5632218"/>
                </a:cubicBezTo>
                <a:lnTo>
                  <a:pt x="10418904" y="5670857"/>
                </a:lnTo>
                <a:lnTo>
                  <a:pt x="10417064" y="5673484"/>
                </a:lnTo>
                <a:cubicBezTo>
                  <a:pt x="10307992" y="5802550"/>
                  <a:pt x="10158402" y="5877799"/>
                  <a:pt x="9954609" y="5858572"/>
                </a:cubicBezTo>
                <a:cubicBezTo>
                  <a:pt x="9860355" y="5870096"/>
                  <a:pt x="9750551" y="5855439"/>
                  <a:pt x="9657171" y="5854061"/>
                </a:cubicBezTo>
                <a:lnTo>
                  <a:pt x="9612467" y="5856387"/>
                </a:lnTo>
                <a:lnTo>
                  <a:pt x="9279984" y="5838331"/>
                </a:lnTo>
                <a:cubicBezTo>
                  <a:pt x="9153141" y="5834280"/>
                  <a:pt x="9026273" y="5834164"/>
                  <a:pt x="8899305" y="5841275"/>
                </a:cubicBezTo>
                <a:cubicBezTo>
                  <a:pt x="8761407" y="5850940"/>
                  <a:pt x="8623304" y="5854733"/>
                  <a:pt x="8485266" y="5852671"/>
                </a:cubicBezTo>
                <a:lnTo>
                  <a:pt x="8314842" y="5842884"/>
                </a:lnTo>
                <a:lnTo>
                  <a:pt x="8193631" y="5825368"/>
                </a:lnTo>
                <a:lnTo>
                  <a:pt x="8029897" y="5818284"/>
                </a:lnTo>
                <a:lnTo>
                  <a:pt x="8028296" y="5817260"/>
                </a:lnTo>
                <a:lnTo>
                  <a:pt x="8008332" y="5817260"/>
                </a:lnTo>
                <a:lnTo>
                  <a:pt x="8006732" y="5818114"/>
                </a:lnTo>
                <a:lnTo>
                  <a:pt x="7839115" y="5825368"/>
                </a:lnTo>
                <a:lnTo>
                  <a:pt x="7801585" y="5830791"/>
                </a:lnTo>
                <a:lnTo>
                  <a:pt x="7734233" y="5834980"/>
                </a:lnTo>
                <a:lnTo>
                  <a:pt x="7482820" y="5855530"/>
                </a:lnTo>
                <a:lnTo>
                  <a:pt x="7445741" y="5854102"/>
                </a:lnTo>
                <a:lnTo>
                  <a:pt x="7403701" y="5858035"/>
                </a:lnTo>
                <a:lnTo>
                  <a:pt x="7155292" y="5854564"/>
                </a:lnTo>
                <a:cubicBezTo>
                  <a:pt x="6874805" y="5835913"/>
                  <a:pt x="6593917" y="5824488"/>
                  <a:pt x="6312830" y="5849900"/>
                </a:cubicBezTo>
                <a:lnTo>
                  <a:pt x="6232577" y="5855788"/>
                </a:lnTo>
                <a:lnTo>
                  <a:pt x="6231985" y="5855764"/>
                </a:lnTo>
                <a:lnTo>
                  <a:pt x="6166003" y="5858572"/>
                </a:lnTo>
                <a:cubicBezTo>
                  <a:pt x="6100624" y="5861901"/>
                  <a:pt x="6043822" y="5864887"/>
                  <a:pt x="5993271" y="5866513"/>
                </a:cubicBezTo>
                <a:lnTo>
                  <a:pt x="5925657" y="5866398"/>
                </a:lnTo>
                <a:lnTo>
                  <a:pt x="5833706" y="5859695"/>
                </a:lnTo>
                <a:cubicBezTo>
                  <a:pt x="5697214" y="5841788"/>
                  <a:pt x="5559607" y="5838897"/>
                  <a:pt x="5422657" y="5851067"/>
                </a:cubicBezTo>
                <a:lnTo>
                  <a:pt x="5250035" y="5858044"/>
                </a:lnTo>
                <a:lnTo>
                  <a:pt x="5151093" y="5858278"/>
                </a:lnTo>
                <a:lnTo>
                  <a:pt x="4972680" y="5851067"/>
                </a:lnTo>
                <a:cubicBezTo>
                  <a:pt x="4829141" y="5841741"/>
                  <a:pt x="4685204" y="5826120"/>
                  <a:pt x="4542066" y="5842905"/>
                </a:cubicBezTo>
                <a:cubicBezTo>
                  <a:pt x="4491758" y="5848734"/>
                  <a:pt x="4441488" y="5852626"/>
                  <a:pt x="4391242" y="5854962"/>
                </a:cubicBezTo>
                <a:lnTo>
                  <a:pt x="4246482" y="5857576"/>
                </a:lnTo>
                <a:lnTo>
                  <a:pt x="4221030" y="5856572"/>
                </a:lnTo>
                <a:lnTo>
                  <a:pt x="4218005" y="5856681"/>
                </a:lnTo>
                <a:lnTo>
                  <a:pt x="3939367" y="5844305"/>
                </a:lnTo>
                <a:cubicBezTo>
                  <a:pt x="3773470" y="5832648"/>
                  <a:pt x="3606974" y="5815626"/>
                  <a:pt x="3441875" y="5843140"/>
                </a:cubicBezTo>
                <a:cubicBezTo>
                  <a:pt x="3386806" y="5851400"/>
                  <a:pt x="3331601" y="5858126"/>
                  <a:pt x="3276306" y="5863318"/>
                </a:cubicBezTo>
                <a:lnTo>
                  <a:pt x="3225006" y="5866706"/>
                </a:lnTo>
                <a:lnTo>
                  <a:pt x="3194056" y="5866407"/>
                </a:lnTo>
                <a:lnTo>
                  <a:pt x="3082891" y="5863061"/>
                </a:lnTo>
                <a:lnTo>
                  <a:pt x="3013959" y="5869302"/>
                </a:lnTo>
                <a:cubicBezTo>
                  <a:pt x="2910698" y="5871464"/>
                  <a:pt x="2845426" y="5852913"/>
                  <a:pt x="2748311" y="5858572"/>
                </a:cubicBezTo>
                <a:cubicBezTo>
                  <a:pt x="2736171" y="5859279"/>
                  <a:pt x="2721419" y="5860082"/>
                  <a:pt x="2704411" y="5860936"/>
                </a:cubicBezTo>
                <a:lnTo>
                  <a:pt x="2650475" y="5863440"/>
                </a:lnTo>
                <a:lnTo>
                  <a:pt x="2436349" y="5854816"/>
                </a:lnTo>
                <a:cubicBezTo>
                  <a:pt x="2095150" y="5845165"/>
                  <a:pt x="1753811" y="5845122"/>
                  <a:pt x="1412584" y="5830782"/>
                </a:cubicBezTo>
                <a:cubicBezTo>
                  <a:pt x="1262458" y="5824256"/>
                  <a:pt x="1113131" y="5859227"/>
                  <a:pt x="963404" y="5861093"/>
                </a:cubicBezTo>
                <a:cubicBezTo>
                  <a:pt x="896140" y="5861967"/>
                  <a:pt x="828812" y="5861342"/>
                  <a:pt x="761431" y="5859896"/>
                </a:cubicBezTo>
                <a:lnTo>
                  <a:pt x="637698" y="5856158"/>
                </a:lnTo>
                <a:lnTo>
                  <a:pt x="592997" y="5853711"/>
                </a:lnTo>
                <a:cubicBezTo>
                  <a:pt x="391136" y="5830428"/>
                  <a:pt x="227663" y="5724844"/>
                  <a:pt x="123577" y="5564333"/>
                </a:cubicBezTo>
                <a:lnTo>
                  <a:pt x="99502" y="5518240"/>
                </a:lnTo>
                <a:lnTo>
                  <a:pt x="95609" y="5512764"/>
                </a:lnTo>
                <a:lnTo>
                  <a:pt x="86221" y="5492812"/>
                </a:lnTo>
                <a:lnTo>
                  <a:pt x="61763" y="5445986"/>
                </a:lnTo>
                <a:lnTo>
                  <a:pt x="56991" y="5430695"/>
                </a:lnTo>
                <a:lnTo>
                  <a:pt x="41922" y="5398673"/>
                </a:lnTo>
                <a:lnTo>
                  <a:pt x="25760" y="5339273"/>
                </a:lnTo>
                <a:lnTo>
                  <a:pt x="16811" y="5271956"/>
                </a:lnTo>
                <a:cubicBezTo>
                  <a:pt x="9305" y="5238090"/>
                  <a:pt x="4710" y="5203585"/>
                  <a:pt x="3092" y="5168860"/>
                </a:cubicBezTo>
                <a:cubicBezTo>
                  <a:pt x="-7132" y="5042101"/>
                  <a:pt x="10081" y="4917108"/>
                  <a:pt x="24446" y="4791844"/>
                </a:cubicBezTo>
                <a:cubicBezTo>
                  <a:pt x="34023" y="4712006"/>
                  <a:pt x="48647" y="4631352"/>
                  <a:pt x="24446" y="4552331"/>
                </a:cubicBezTo>
                <a:cubicBezTo>
                  <a:pt x="7867" y="4497261"/>
                  <a:pt x="4180" y="4438805"/>
                  <a:pt x="13705" y="4381912"/>
                </a:cubicBezTo>
                <a:cubicBezTo>
                  <a:pt x="29766" y="4280940"/>
                  <a:pt x="33117" y="4178184"/>
                  <a:pt x="23670" y="4076300"/>
                </a:cubicBezTo>
                <a:cubicBezTo>
                  <a:pt x="17432" y="4009125"/>
                  <a:pt x="18390" y="3941419"/>
                  <a:pt x="26517" y="3874462"/>
                </a:cubicBezTo>
                <a:cubicBezTo>
                  <a:pt x="37258" y="3784423"/>
                  <a:pt x="53954" y="3692752"/>
                  <a:pt x="33635" y="3602444"/>
                </a:cubicBezTo>
                <a:cubicBezTo>
                  <a:pt x="1280" y="3458954"/>
                  <a:pt x="7751" y="3315599"/>
                  <a:pt x="20694" y="3171022"/>
                </a:cubicBezTo>
                <a:cubicBezTo>
                  <a:pt x="30400" y="3063439"/>
                  <a:pt x="41141" y="2954632"/>
                  <a:pt x="21728" y="2845824"/>
                </a:cubicBezTo>
                <a:cubicBezTo>
                  <a:pt x="13381" y="2795337"/>
                  <a:pt x="13381" y="2743709"/>
                  <a:pt x="21728" y="2693221"/>
                </a:cubicBezTo>
                <a:cubicBezTo>
                  <a:pt x="31823" y="2625218"/>
                  <a:pt x="41400" y="2557892"/>
                  <a:pt x="28458" y="2489208"/>
                </a:cubicBezTo>
                <a:cubicBezTo>
                  <a:pt x="22764" y="2459285"/>
                  <a:pt x="18493" y="2429092"/>
                  <a:pt x="15516" y="2398898"/>
                </a:cubicBezTo>
                <a:cubicBezTo>
                  <a:pt x="9589" y="2321809"/>
                  <a:pt x="11711" y="2244283"/>
                  <a:pt x="21857" y="2167683"/>
                </a:cubicBezTo>
                <a:cubicBezTo>
                  <a:pt x="31564" y="2078733"/>
                  <a:pt x="15776" y="1989238"/>
                  <a:pt x="28717" y="1900560"/>
                </a:cubicBezTo>
                <a:cubicBezTo>
                  <a:pt x="37907" y="1829142"/>
                  <a:pt x="38255" y="1756772"/>
                  <a:pt x="29752" y="1685258"/>
                </a:cubicBezTo>
                <a:cubicBezTo>
                  <a:pt x="14456" y="1550065"/>
                  <a:pt x="15412" y="1413389"/>
                  <a:pt x="32599" y="1278454"/>
                </a:cubicBezTo>
                <a:cubicBezTo>
                  <a:pt x="43212" y="1199704"/>
                  <a:pt x="49294" y="1118644"/>
                  <a:pt x="30270" y="1041390"/>
                </a:cubicBezTo>
                <a:cubicBezTo>
                  <a:pt x="-14509" y="859818"/>
                  <a:pt x="11634" y="677973"/>
                  <a:pt x="30270" y="497354"/>
                </a:cubicBezTo>
                <a:lnTo>
                  <a:pt x="31725" y="472895"/>
                </a:lnTo>
                <a:lnTo>
                  <a:pt x="43781" y="427827"/>
                </a:lnTo>
                <a:lnTo>
                  <a:pt x="50994" y="413476"/>
                </a:lnTo>
                <a:lnTo>
                  <a:pt x="58372" y="387895"/>
                </a:lnTo>
                <a:cubicBezTo>
                  <a:pt x="111660" y="254431"/>
                  <a:pt x="198390" y="154469"/>
                  <a:pt x="306361" y="90092"/>
                </a:cubicBezTo>
                <a:lnTo>
                  <a:pt x="343340" y="71955"/>
                </a:lnTo>
                <a:lnTo>
                  <a:pt x="451947" y="55771"/>
                </a:lnTo>
                <a:lnTo>
                  <a:pt x="480681" y="50638"/>
                </a:lnTo>
                <a:lnTo>
                  <a:pt x="500476" y="51097"/>
                </a:lnTo>
                <a:cubicBezTo>
                  <a:pt x="614729" y="49684"/>
                  <a:pt x="728933" y="43772"/>
                  <a:pt x="843024" y="32056"/>
                </a:cubicBezTo>
                <a:cubicBezTo>
                  <a:pt x="1123212" y="7156"/>
                  <a:pt x="1404499" y="3566"/>
                  <a:pt x="1685086" y="21332"/>
                </a:cubicBezTo>
                <a:cubicBezTo>
                  <a:pt x="1938623" y="33688"/>
                  <a:pt x="2191759" y="64000"/>
                  <a:pt x="2445896" y="38121"/>
                </a:cubicBezTo>
                <a:cubicBezTo>
                  <a:pt x="2489616" y="33690"/>
                  <a:pt x="2532937" y="26111"/>
                  <a:pt x="2576333" y="19030"/>
                </a:cubicBezTo>
                <a:lnTo>
                  <a:pt x="2696353" y="4251"/>
                </a:lnTo>
                <a:lnTo>
                  <a:pt x="2745536" y="5232"/>
                </a:lnTo>
                <a:cubicBezTo>
                  <a:pt x="2818993" y="6452"/>
                  <a:pt x="2887864" y="7004"/>
                  <a:pt x="2947014" y="5793"/>
                </a:cubicBezTo>
                <a:cubicBezTo>
                  <a:pt x="3006163" y="4584"/>
                  <a:pt x="3060036" y="3178"/>
                  <a:pt x="3110399" y="1949"/>
                </a:cubicBezTo>
                <a:lnTo>
                  <a:pt x="3199002" y="221"/>
                </a:lnTo>
                <a:lnTo>
                  <a:pt x="3325015" y="3583"/>
                </a:lnTo>
                <a:cubicBezTo>
                  <a:pt x="3530714" y="12997"/>
                  <a:pt x="3736239" y="28910"/>
                  <a:pt x="3941762" y="43248"/>
                </a:cubicBezTo>
                <a:cubicBezTo>
                  <a:pt x="4091489" y="53739"/>
                  <a:pt x="4241215" y="66563"/>
                  <a:pt x="4390942" y="37886"/>
                </a:cubicBezTo>
                <a:cubicBezTo>
                  <a:pt x="4517292" y="15154"/>
                  <a:pt x="4645537" y="10467"/>
                  <a:pt x="4772844" y="23896"/>
                </a:cubicBezTo>
                <a:cubicBezTo>
                  <a:pt x="4885597" y="37327"/>
                  <a:pt x="4999052" y="40520"/>
                  <a:pt x="5112224" y="33456"/>
                </a:cubicBezTo>
                <a:lnTo>
                  <a:pt x="5477482" y="6922"/>
                </a:lnTo>
                <a:lnTo>
                  <a:pt x="5517883" y="7607"/>
                </a:lnTo>
                <a:lnTo>
                  <a:pt x="5555683" y="6426"/>
                </a:lnTo>
                <a:cubicBezTo>
                  <a:pt x="5626335" y="3737"/>
                  <a:pt x="5704795" y="995"/>
                  <a:pt x="5791061" y="2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79184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map of the usa&#10;&#10;Description automatically generated">
            <a:extLst>
              <a:ext uri="{FF2B5EF4-FFF2-40B4-BE49-F238E27FC236}">
                <a16:creationId xmlns:a16="http://schemas.microsoft.com/office/drawing/2014/main" id="{86952E98-2F04-FE0A-87AD-9E9311A275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852"/>
          <a:stretch>
            <a:fillRect/>
          </a:stretch>
        </p:blipFill>
        <p:spPr>
          <a:xfrm>
            <a:off x="457210" y="457200"/>
            <a:ext cx="1127758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43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D4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white logo&#10;&#10;Description automatically generated">
            <a:extLst>
              <a:ext uri="{FF2B5EF4-FFF2-40B4-BE49-F238E27FC236}">
                <a16:creationId xmlns:a16="http://schemas.microsoft.com/office/drawing/2014/main" id="{32EC0734-6DC7-27BE-4B81-DEFF0D8F0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879941"/>
            <a:ext cx="10905066" cy="509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756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diagram of a company&#10;&#10;Description automatically generated">
            <a:extLst>
              <a:ext uri="{FF2B5EF4-FFF2-40B4-BE49-F238E27FC236}">
                <a16:creationId xmlns:a16="http://schemas.microsoft.com/office/drawing/2014/main" id="{28ACA52F-C440-0C49-81DA-ED0FD398E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373" y="228600"/>
            <a:ext cx="11480488" cy="640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418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diagram of a company&#10;&#10;Description automatically generated">
            <a:extLst>
              <a:ext uri="{FF2B5EF4-FFF2-40B4-BE49-F238E27FC236}">
                <a16:creationId xmlns:a16="http://schemas.microsoft.com/office/drawing/2014/main" id="{69614B91-3709-ED79-3C5D-7D6061330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994" y="162518"/>
            <a:ext cx="11665246" cy="653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3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25464-4852-65EC-3B35-6CDB5C655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523458"/>
            <a:ext cx="8985250" cy="1118394"/>
          </a:xfrm>
        </p:spPr>
        <p:txBody>
          <a:bodyPr anchor="t">
            <a:normAutofit/>
          </a:bodyPr>
          <a:lstStyle/>
          <a:p>
            <a:r>
              <a:rPr lang="en-US" sz="4000" dirty="0"/>
              <a:t>Host City Areas of Responsibility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BB69D-72FE-4AC9-0622-A0EC96F8F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650" y="1847849"/>
            <a:ext cx="9994900" cy="4254501"/>
          </a:xfrm>
        </p:spPr>
        <p:txBody>
          <a:bodyPr>
            <a:normAutofit/>
          </a:bodyPr>
          <a:lstStyle/>
          <a:p>
            <a:r>
              <a:rPr lang="en-US" sz="1400" b="1" dirty="0"/>
              <a:t>NRG Stadium </a:t>
            </a:r>
          </a:p>
          <a:p>
            <a:pPr lvl="1"/>
            <a:r>
              <a:rPr lang="en-US" sz="1400" dirty="0"/>
              <a:t>Spectator Medical Clinic in NRG</a:t>
            </a:r>
          </a:p>
          <a:p>
            <a:pPr lvl="1"/>
            <a:r>
              <a:rPr lang="en-US" sz="1400" dirty="0"/>
              <a:t>Exterior medical aid station on stadium grounds</a:t>
            </a:r>
          </a:p>
          <a:p>
            <a:r>
              <a:rPr lang="en-US" sz="1400" b="1" dirty="0"/>
              <a:t>Media Center</a:t>
            </a:r>
          </a:p>
          <a:p>
            <a:pPr lvl="1"/>
            <a:r>
              <a:rPr lang="en-US" sz="1400" dirty="0"/>
              <a:t>Fixed / Mobile Medical Teams</a:t>
            </a:r>
          </a:p>
          <a:p>
            <a:r>
              <a:rPr lang="en-US" sz="1400" b="1" dirty="0"/>
              <a:t>Mile Marches</a:t>
            </a:r>
          </a:p>
          <a:p>
            <a:pPr lvl="1"/>
            <a:r>
              <a:rPr lang="en-US" sz="1400" dirty="0"/>
              <a:t>Medical Coverage of 2 separate teams entering NRG</a:t>
            </a:r>
          </a:p>
          <a:p>
            <a:pPr lvl="1"/>
            <a:r>
              <a:rPr lang="en-US" sz="1400" dirty="0"/>
              <a:t>Approximately 1 mile March</a:t>
            </a:r>
          </a:p>
          <a:p>
            <a:r>
              <a:rPr lang="en-US" sz="1400" b="1" dirty="0" err="1"/>
              <a:t>FanFest</a:t>
            </a:r>
            <a:endParaRPr lang="en-US" sz="1400" b="1" dirty="0"/>
          </a:p>
          <a:p>
            <a:pPr lvl="1"/>
            <a:r>
              <a:rPr lang="en-US" sz="1400" dirty="0"/>
              <a:t>Full medical coverage</a:t>
            </a:r>
          </a:p>
          <a:p>
            <a:r>
              <a:rPr lang="en-US" sz="1400" b="1" dirty="0"/>
              <a:t>Training Site Ambulance Coverage</a:t>
            </a:r>
          </a:p>
          <a:p>
            <a:pPr lvl="1"/>
            <a:r>
              <a:rPr lang="en-US" sz="1400" dirty="0"/>
              <a:t>1 ALS Ambulance standing by for practices</a:t>
            </a:r>
          </a:p>
          <a:p>
            <a:r>
              <a:rPr lang="en-US" sz="1400" b="1" dirty="0"/>
              <a:t>Hotel Coverage</a:t>
            </a:r>
          </a:p>
          <a:p>
            <a:pPr lvl="1"/>
            <a:r>
              <a:rPr lang="en-US" sz="1400" dirty="0"/>
              <a:t>&lt;10 Minute Response Time</a:t>
            </a:r>
          </a:p>
          <a:p>
            <a:r>
              <a:rPr lang="en-US" sz="1400" b="1" dirty="0"/>
              <a:t>Public Health Plan</a:t>
            </a:r>
          </a:p>
        </p:txBody>
      </p:sp>
      <p:pic>
        <p:nvPicPr>
          <p:cNvPr id="5" name="Picture 4" descr="A close up of a trophy&#10;&#10;Description automatically generated">
            <a:extLst>
              <a:ext uri="{FF2B5EF4-FFF2-40B4-BE49-F238E27FC236}">
                <a16:creationId xmlns:a16="http://schemas.microsoft.com/office/drawing/2014/main" id="{B608CDC2-5A05-3E8A-B48C-63ABD6277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3795" y="282684"/>
            <a:ext cx="937109" cy="159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36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5499-EE30-60F9-8433-D5B8DED06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NRG Stadium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81722-0882-DBE4-9C43-505E204DA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 fontScale="92500" lnSpcReduction="10000"/>
          </a:bodyPr>
          <a:lstStyle/>
          <a:p>
            <a:pPr marL="457200" lvl="1" indent="0">
              <a:buNone/>
            </a:pPr>
            <a:endParaRPr lang="en-US" sz="2000" dirty="0"/>
          </a:p>
          <a:p>
            <a:r>
              <a:rPr lang="en-US" sz="2400" b="1" dirty="0"/>
              <a:t>Onsite Stadium Unified Command</a:t>
            </a:r>
          </a:p>
          <a:p>
            <a:r>
              <a:rPr lang="en-US" sz="2400" b="1" dirty="0"/>
              <a:t>Spectator Medical Center</a:t>
            </a:r>
          </a:p>
          <a:p>
            <a:r>
              <a:rPr lang="en-US" sz="2400" b="1" dirty="0"/>
              <a:t>Player Medical Center</a:t>
            </a:r>
          </a:p>
          <a:p>
            <a:r>
              <a:rPr lang="en-US" sz="2400" b="1" dirty="0"/>
              <a:t>VIP/VVIP Medical Centers</a:t>
            </a:r>
          </a:p>
          <a:p>
            <a:r>
              <a:rPr lang="en-US" sz="2400" b="1" dirty="0"/>
              <a:t>Exterior Medical Aid Station (North and South)</a:t>
            </a:r>
          </a:p>
          <a:p>
            <a:r>
              <a:rPr lang="en-US" sz="2400" b="1" dirty="0"/>
              <a:t>Exterior EMS Response</a:t>
            </a:r>
          </a:p>
          <a:p>
            <a:pPr lvl="1"/>
            <a:r>
              <a:rPr lang="en-US" sz="2000" dirty="0"/>
              <a:t>17 onsite AMR units</a:t>
            </a:r>
          </a:p>
          <a:p>
            <a:pPr lvl="1"/>
            <a:r>
              <a:rPr lang="en-US" sz="2000" dirty="0"/>
              <a:t>2 HFD Strike Teams North/South of stadium outside of footprint</a:t>
            </a:r>
          </a:p>
          <a:p>
            <a:r>
              <a:rPr lang="en-US" sz="2400" b="1" dirty="0"/>
              <a:t>Media Center </a:t>
            </a:r>
            <a:r>
              <a:rPr lang="en-US" sz="2400" dirty="0"/>
              <a:t>– NRG Center</a:t>
            </a:r>
          </a:p>
          <a:p>
            <a:r>
              <a:rPr lang="en-US" sz="2400" i="1" dirty="0"/>
              <a:t>Modified Bus Service  for Med Center – similar to Rodeo</a:t>
            </a:r>
          </a:p>
          <a:p>
            <a:pPr marL="457200" lvl="1" indent="0">
              <a:buNone/>
            </a:pPr>
            <a:endParaRPr lang="en-US" sz="2000" dirty="0"/>
          </a:p>
          <a:p>
            <a:pPr marL="914400" lvl="2" indent="0">
              <a:buNone/>
            </a:pPr>
            <a:endParaRPr lang="en-US" sz="1600" dirty="0"/>
          </a:p>
          <a:p>
            <a:pPr marL="457200" lvl="1" indent="0">
              <a:buNone/>
            </a:pPr>
            <a:endParaRPr lang="en-US" sz="2000" dirty="0"/>
          </a:p>
          <a:p>
            <a:pPr lvl="1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081018-F463-1A65-0C06-6D54A1BF9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100" y="113864"/>
            <a:ext cx="5424256" cy="3831562"/>
          </a:xfrm>
          <a:prstGeom prst="rect">
            <a:avLst/>
          </a:prstGeom>
        </p:spPr>
      </p:pic>
      <p:pic>
        <p:nvPicPr>
          <p:cNvPr id="5" name="Picture 4" descr="A close up of a trophy&#10;&#10;Description automatically generated">
            <a:extLst>
              <a:ext uri="{FF2B5EF4-FFF2-40B4-BE49-F238E27FC236}">
                <a16:creationId xmlns:a16="http://schemas.microsoft.com/office/drawing/2014/main" id="{E703CD42-FEE7-BA58-117D-798D2AC66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7247" y="5013566"/>
            <a:ext cx="937109" cy="159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038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F9AF42-F71B-04DF-BF9F-3A49702C1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83" y="501651"/>
            <a:ext cx="4434720" cy="1716255"/>
          </a:xfrm>
        </p:spPr>
        <p:txBody>
          <a:bodyPr anchor="b">
            <a:normAutofit/>
          </a:bodyPr>
          <a:lstStyle/>
          <a:p>
            <a:r>
              <a:rPr lang="en-US" sz="5600" dirty="0" err="1"/>
              <a:t>FanFest</a:t>
            </a:r>
            <a:endParaRPr lang="en-US" sz="5600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8" name="Picture 4" descr="Inside FIFA">
            <a:extLst>
              <a:ext uri="{FF2B5EF4-FFF2-40B4-BE49-F238E27FC236}">
                <a16:creationId xmlns:a16="http://schemas.microsoft.com/office/drawing/2014/main" id="{0A9E8D70-7482-B5C5-FFF7-85C190AAA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4" r="1" b="1"/>
          <a:stretch/>
        </p:blipFill>
        <p:spPr bwMode="auto">
          <a:xfrm>
            <a:off x="279143" y="299508"/>
            <a:ext cx="5221625" cy="301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imagined FIFA Fan Festival to Debut ...">
            <a:extLst>
              <a:ext uri="{FF2B5EF4-FFF2-40B4-BE49-F238E27FC236}">
                <a16:creationId xmlns:a16="http://schemas.microsoft.com/office/drawing/2014/main" id="{FE388DA4-841E-F390-A2EF-29687463F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" r="656"/>
          <a:stretch/>
        </p:blipFill>
        <p:spPr bwMode="auto">
          <a:xfrm>
            <a:off x="279143" y="3548095"/>
            <a:ext cx="5221625" cy="301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DCC01-8358-2F42-3CF2-BE83A83C7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2645922"/>
            <a:ext cx="4434721" cy="3710427"/>
          </a:xfrm>
        </p:spPr>
        <p:txBody>
          <a:bodyPr anchor="t">
            <a:normAutofit/>
          </a:bodyPr>
          <a:lstStyle/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Operational Period: 6/11/26 – 7/19/26 (39 days)</a:t>
            </a: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Location: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EaDo</a:t>
            </a: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Approximately 5,000/day up to 15,000</a:t>
            </a:r>
          </a:p>
          <a:p>
            <a:pPr lvl="1"/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Max Capacity 5,000</a:t>
            </a: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Only 5 days where there are no matches being played in the Americas</a:t>
            </a: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Matches televised for attendees</a:t>
            </a:r>
          </a:p>
          <a:p>
            <a:pPr marL="0" indent="0">
              <a:buNone/>
            </a:pP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</p:txBody>
      </p:sp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3893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lose up of a trophy&#10;&#10;Description automatically generated">
            <a:extLst>
              <a:ext uri="{FF2B5EF4-FFF2-40B4-BE49-F238E27FC236}">
                <a16:creationId xmlns:a16="http://schemas.microsoft.com/office/drawing/2014/main" id="{F4F25326-EFC5-39D3-B1E1-12BFB42EE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5908" y="299508"/>
            <a:ext cx="937109" cy="159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417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5A0237-5D50-CF6C-2598-19E589EC1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558" y="116326"/>
            <a:ext cx="9371484" cy="6625348"/>
          </a:xfrm>
          <a:prstGeom prst="rect">
            <a:avLst/>
          </a:prstGeom>
        </p:spPr>
      </p:pic>
      <p:pic>
        <p:nvPicPr>
          <p:cNvPr id="2" name="Picture 1" descr="A close up of a trophy&#10;&#10;Description automatically generated">
            <a:extLst>
              <a:ext uri="{FF2B5EF4-FFF2-40B4-BE49-F238E27FC236}">
                <a16:creationId xmlns:a16="http://schemas.microsoft.com/office/drawing/2014/main" id="{EF3C374E-256D-F38D-867C-1B7D3BBA9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3795" y="282684"/>
            <a:ext cx="937109" cy="15999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FB2497-09E3-6E2C-F6B2-59CD4D1AECCF}"/>
              </a:ext>
            </a:extLst>
          </p:cNvPr>
          <p:cNvSpPr txBox="1"/>
          <p:nvPr/>
        </p:nvSpPr>
        <p:spPr>
          <a:xfrm>
            <a:off x="9827580" y="2505670"/>
            <a:ext cx="23198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-Medical Tent – Minor emergencies</a:t>
            </a:r>
          </a:p>
          <a:p>
            <a:r>
              <a:rPr lang="en-US" dirty="0"/>
              <a:t>-Staged HFD Units</a:t>
            </a:r>
          </a:p>
          <a:p>
            <a:r>
              <a:rPr lang="en-US" dirty="0"/>
              <a:t>-Alternative Destinations for </a:t>
            </a:r>
            <a:r>
              <a:rPr lang="en-US" dirty="0" err="1"/>
              <a:t>Txp</a:t>
            </a:r>
            <a:endParaRPr lang="en-US" dirty="0"/>
          </a:p>
          <a:p>
            <a:r>
              <a:rPr lang="en-US" dirty="0"/>
              <a:t>-ETHAN</a:t>
            </a:r>
          </a:p>
          <a:p>
            <a:r>
              <a:rPr lang="en-US" dirty="0"/>
              <a:t>-Sobriety Center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6165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1535</TotalTime>
  <Words>353</Words>
  <Application>Microsoft Office PowerPoint</Application>
  <PresentationFormat>Widescreen</PresentationFormat>
  <Paragraphs>69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Aptos</vt:lpstr>
      <vt:lpstr>Aptos Display</vt:lpstr>
      <vt:lpstr>Arial</vt:lpstr>
      <vt:lpstr>Office Theme</vt:lpstr>
      <vt:lpstr>1_Office Theme</vt:lpstr>
      <vt:lpstr>FIFA World Cup 2026 Healthcare Systems Update</vt:lpstr>
      <vt:lpstr>PowerPoint Presentation</vt:lpstr>
      <vt:lpstr>PowerPoint Presentation</vt:lpstr>
      <vt:lpstr>PowerPoint Presentation</vt:lpstr>
      <vt:lpstr>PowerPoint Presentation</vt:lpstr>
      <vt:lpstr>Host City Areas of Responsibility</vt:lpstr>
      <vt:lpstr>NRG Stadium </vt:lpstr>
      <vt:lpstr>FanFest</vt:lpstr>
      <vt:lpstr>PowerPoint Presentation</vt:lpstr>
      <vt:lpstr>Mile Marches</vt:lpstr>
      <vt:lpstr>PowerPoint Presentation</vt:lpstr>
      <vt:lpstr>PowerPoint Presentation</vt:lpstr>
      <vt:lpstr>Contact Information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Lars Thestrup</dc:creator>
  <cp:lastModifiedBy>Jason Nolin</cp:lastModifiedBy>
  <cp:revision>13</cp:revision>
  <dcterms:created xsi:type="dcterms:W3CDTF">2025-05-16T16:18:54Z</dcterms:created>
  <dcterms:modified xsi:type="dcterms:W3CDTF">2025-05-28T14:30:54Z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1cd73cc-3c10-4ea0-9402-3dd4f7861d2f_Enabled">
    <vt:lpwstr>true</vt:lpwstr>
  </property>
  <property fmtid="{D5CDD505-2E9C-101B-9397-08002B2CF9AE}" pid="3" name="MSIP_Label_11cd73cc-3c10-4ea0-9402-3dd4f7861d2f_SetDate">
    <vt:lpwstr>2025-05-28T14:30:54Z</vt:lpwstr>
  </property>
  <property fmtid="{D5CDD505-2E9C-101B-9397-08002B2CF9AE}" pid="4" name="MSIP_Label_11cd73cc-3c10-4ea0-9402-3dd4f7861d2f_Method">
    <vt:lpwstr>Standard</vt:lpwstr>
  </property>
  <property fmtid="{D5CDD505-2E9C-101B-9397-08002B2CF9AE}" pid="5" name="MSIP_Label_11cd73cc-3c10-4ea0-9402-3dd4f7861d2f_Name">
    <vt:lpwstr>defa4170-0d19-0005-0004-bc88714345d2</vt:lpwstr>
  </property>
  <property fmtid="{D5CDD505-2E9C-101B-9397-08002B2CF9AE}" pid="6" name="MSIP_Label_11cd73cc-3c10-4ea0-9402-3dd4f7861d2f_SiteId">
    <vt:lpwstr>b728087c-80e8-4d31-8b6f-7e0e3be10e08</vt:lpwstr>
  </property>
  <property fmtid="{D5CDD505-2E9C-101B-9397-08002B2CF9AE}" pid="7" name="MSIP_Label_11cd73cc-3c10-4ea0-9402-3dd4f7861d2f_ActionId">
    <vt:lpwstr>39f01eaf-2ca7-4fb6-a389-8c6fc15fbb4b</vt:lpwstr>
  </property>
  <property fmtid="{D5CDD505-2E9C-101B-9397-08002B2CF9AE}" pid="8" name="MSIP_Label_11cd73cc-3c10-4ea0-9402-3dd4f7861d2f_ContentBits">
    <vt:lpwstr>0</vt:lpwstr>
  </property>
  <property fmtid="{D5CDD505-2E9C-101B-9397-08002B2CF9AE}" pid="9" name="MSIP_Label_11cd73cc-3c10-4ea0-9402-3dd4f7861d2f_Tag">
    <vt:lpwstr>10, 3, 0, 1</vt:lpwstr>
  </property>
</Properties>
</file>