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9933"/>
    <a:srgbClr val="FFCC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1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58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9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82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40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89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6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5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90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2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1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84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A273EFE-FECC-4096-841D-0BD1C75E629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F1C56A9-2A76-4EC1-9929-C289A30A4B3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141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trac.org/perinatal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B524DC6-C507-4DA2-ADA9-5BF5C67A7F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46200" y="133350"/>
            <a:ext cx="10058400" cy="855662"/>
          </a:xfrm>
        </p:spPr>
        <p:txBody>
          <a:bodyPr/>
          <a:lstStyle/>
          <a:p>
            <a:r>
              <a:rPr lang="en-US" dirty="0"/>
              <a:t>SETRAC Breastmilk at Discharge Initiative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DCA82F7-4C6F-4961-BF57-EA02ECF72E6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15899" y="1064560"/>
            <a:ext cx="4226585" cy="12595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spcBef>
                <a:spcPts val="200"/>
              </a:spcBef>
            </a:pP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Project Goal: </a:t>
            </a:r>
          </a:p>
          <a:p>
            <a:pPr>
              <a:spcBef>
                <a:spcPts val="200"/>
              </a:spcBef>
            </a:pPr>
            <a:r>
              <a:rPr lang="en-US" sz="1300" dirty="0"/>
              <a:t>By Jan 1, 2025 we will increase/maintain the percent of infants discharged from SETRAC NICUs receiving mother’s own milk to:</a:t>
            </a:r>
          </a:p>
          <a:p>
            <a:pPr lvl="1"/>
            <a:r>
              <a:rPr lang="en-US" sz="1200" dirty="0"/>
              <a:t>All NICU admits </a:t>
            </a:r>
            <a:r>
              <a:rPr lang="en-US" sz="1200" b="1" dirty="0">
                <a:solidFill>
                  <a:srgbClr val="003300"/>
                </a:solidFill>
              </a:rPr>
              <a:t>(SETRAC Goal </a:t>
            </a:r>
            <a:r>
              <a:rPr lang="en-US" sz="1200" b="1" u="sng" dirty="0">
                <a:solidFill>
                  <a:srgbClr val="003300"/>
                </a:solidFill>
              </a:rPr>
              <a:t>&gt;</a:t>
            </a:r>
            <a:r>
              <a:rPr lang="en-US" sz="1200" b="1" dirty="0">
                <a:solidFill>
                  <a:srgbClr val="003300"/>
                </a:solidFill>
              </a:rPr>
              <a:t>75%)</a:t>
            </a:r>
          </a:p>
          <a:p>
            <a:pPr lvl="1"/>
            <a:r>
              <a:rPr lang="en-US" sz="1200" dirty="0"/>
              <a:t>VLBW (Birth weight &lt;1500 g)  </a:t>
            </a:r>
            <a:r>
              <a:rPr lang="en-US" sz="1200" b="1" dirty="0">
                <a:solidFill>
                  <a:srgbClr val="C00000"/>
                </a:solidFill>
              </a:rPr>
              <a:t>(SETRAC Goal </a:t>
            </a:r>
            <a:r>
              <a:rPr lang="en-US" sz="1200" b="1" u="sng" dirty="0">
                <a:solidFill>
                  <a:srgbClr val="C00000"/>
                </a:solidFill>
              </a:rPr>
              <a:t>&gt;</a:t>
            </a:r>
            <a:r>
              <a:rPr lang="en-US" sz="1200" b="1" dirty="0">
                <a:solidFill>
                  <a:srgbClr val="C00000"/>
                </a:solidFill>
              </a:rPr>
              <a:t>55%)</a:t>
            </a:r>
            <a:r>
              <a:rPr lang="en-US" sz="1200" dirty="0">
                <a:solidFill>
                  <a:srgbClr val="C00000"/>
                </a:solidFill>
              </a:rPr>
              <a:t>  </a:t>
            </a:r>
          </a:p>
          <a:p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6B2F9-A19F-4517-9B43-E997240FC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41701"/>
            <a:ext cx="1143000" cy="647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F490F0-EE49-4B61-93DE-76B083F9C400}"/>
              </a:ext>
            </a:extLst>
          </p:cNvPr>
          <p:cNvSpPr txBox="1"/>
          <p:nvPr/>
        </p:nvSpPr>
        <p:spPr>
          <a:xfrm>
            <a:off x="2324100" y="6431518"/>
            <a:ext cx="7543800" cy="369332"/>
          </a:xfrm>
          <a:prstGeom prst="rect">
            <a:avLst/>
          </a:prstGeom>
          <a:solidFill>
            <a:srgbClr val="FFC000"/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dirty="0"/>
              <a:t>Mother’s Own Milk is the most important </a:t>
            </a:r>
            <a:r>
              <a:rPr lang="en-US" sz="1800" b="1" dirty="0"/>
              <a:t>MEDICINE</a:t>
            </a:r>
            <a:r>
              <a:rPr lang="en-US" sz="1800" dirty="0"/>
              <a:t> prescribed in the NICU.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B05EFC8-408E-49A0-A4E0-1F881AF9C04E}"/>
              </a:ext>
            </a:extLst>
          </p:cNvPr>
          <p:cNvSpPr txBox="1">
            <a:spLocks/>
          </p:cNvSpPr>
          <p:nvPr/>
        </p:nvSpPr>
        <p:spPr>
          <a:xfrm>
            <a:off x="215900" y="2397958"/>
            <a:ext cx="4331030" cy="391711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Background: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The AAP continues to support breastmilk as the normative diet for all infants. </a:t>
            </a:r>
          </a:p>
          <a:p>
            <a:pPr lvl="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Breastfeeding improves short and long-term health outcomes for both infants and mothers.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In the US, Texas currently ranks: </a:t>
            </a:r>
          </a:p>
          <a:p>
            <a:pPr lvl="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#37 in “Ever breastfed” and  #28 in “Breastfeeding at 12 months”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Rates of breastfeeding VLBW infants in Houston area NICUs are lower than national rates.</a:t>
            </a:r>
          </a:p>
          <a:p>
            <a:pPr lvl="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National rates of breastmilk at discharge for VLBW infants are ~60% per the VON database.</a:t>
            </a:r>
          </a:p>
          <a:p>
            <a:pPr lvl="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Houston area NICUs reported only 48% of VLBW infants and 66% of all NICU graduates were discharged home on any breastmilk feeds from 2019-2020.</a:t>
            </a:r>
          </a:p>
          <a:p>
            <a:pPr lvl="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Since the initiation of a collaborative QI project in the SETRAC Perinatal Committee, infants receiving maternal EBM at discharge has risen to 57% of VLBW and 71% of all NICU graduates.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33EC0F2-04FB-4A81-A924-1A00881D775C}"/>
              </a:ext>
            </a:extLst>
          </p:cNvPr>
          <p:cNvSpPr txBox="1">
            <a:spLocks/>
          </p:cNvSpPr>
          <p:nvPr/>
        </p:nvSpPr>
        <p:spPr>
          <a:xfrm>
            <a:off x="4450815" y="1063714"/>
            <a:ext cx="7744360" cy="1261231"/>
          </a:xfrm>
          <a:prstGeom prst="rect">
            <a:avLst/>
          </a:prstGeom>
        </p:spPr>
        <p:txBody>
          <a:bodyPr vert="horz" lIns="0" tIns="45720" rIns="0" bIns="45720" rtlCol="0">
            <a:normAutofit fontScale="85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</a:rPr>
              <a:t>Tiered Strategies for Improvement: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Hospitals are encouraged to form a Breastfeeding Task Force to identify site specific areas for improvement.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Resources can be found at </a:t>
            </a:r>
            <a:r>
              <a:rPr lang="en-US" sz="1400" dirty="0">
                <a:hlinkClick r:id="rId3"/>
              </a:rPr>
              <a:t>https://www.setrac.org/perinatal/</a:t>
            </a:r>
            <a:r>
              <a:rPr lang="en-US" sz="1400" dirty="0"/>
              <a:t> under the Breastfeeding at Discharge link.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Certificates of Merit will be awarded annually by SETRAC to units demonstrating achievement in breastmilk feeding rates.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487232A-B04A-4CED-8E71-3A4A23B6E2C3}"/>
              </a:ext>
            </a:extLst>
          </p:cNvPr>
          <p:cNvSpPr txBox="1">
            <a:spLocks/>
          </p:cNvSpPr>
          <p:nvPr/>
        </p:nvSpPr>
        <p:spPr>
          <a:xfrm>
            <a:off x="4546930" y="2180577"/>
            <a:ext cx="7543800" cy="1795183"/>
          </a:xfrm>
          <a:prstGeom prst="rect">
            <a:avLst/>
          </a:prstGeom>
        </p:spPr>
        <p:txBody>
          <a:bodyPr vert="horz" lIns="0" tIns="45720" rIns="0" bIns="45720" numCol="3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u="sng" dirty="0">
                <a:solidFill>
                  <a:srgbClr val="996633"/>
                </a:solidFill>
              </a:rPr>
              <a:t>Bronze Level</a:t>
            </a:r>
          </a:p>
          <a:p>
            <a:pPr lvl="1"/>
            <a:r>
              <a:rPr lang="en-US" sz="1200" dirty="0"/>
              <a:t>Promote breastfeeding culture in the hospital</a:t>
            </a:r>
          </a:p>
          <a:p>
            <a:pPr lvl="1"/>
            <a:r>
              <a:rPr lang="en-US" sz="1200" dirty="0"/>
              <a:t>Focus on </a:t>
            </a:r>
            <a:r>
              <a:rPr lang="en-US" sz="1200" b="1" dirty="0"/>
              <a:t>initiation</a:t>
            </a:r>
            <a:r>
              <a:rPr lang="en-US" sz="1200" dirty="0"/>
              <a:t> and </a:t>
            </a:r>
            <a:r>
              <a:rPr lang="en-US" sz="1200" b="1" dirty="0"/>
              <a:t>establishment</a:t>
            </a:r>
            <a:r>
              <a:rPr lang="en-US" sz="1200" dirty="0"/>
              <a:t> of breastmilk</a:t>
            </a:r>
          </a:p>
          <a:p>
            <a:pPr lvl="2"/>
            <a:r>
              <a:rPr lang="en-US" sz="1100" dirty="0"/>
              <a:t>Breast pump access</a:t>
            </a:r>
          </a:p>
          <a:p>
            <a:pPr lvl="2"/>
            <a:r>
              <a:rPr lang="en-US" sz="1100" dirty="0"/>
              <a:t>Early pumping/hand expression </a:t>
            </a:r>
          </a:p>
          <a:p>
            <a:pPr lvl="2"/>
            <a:r>
              <a:rPr lang="en-US" sz="1100" dirty="0"/>
              <a:t>Pumping log goals and tracking</a:t>
            </a:r>
          </a:p>
          <a:p>
            <a:pPr lvl="0">
              <a:buClr>
                <a:srgbClr val="31B6FD"/>
              </a:buClr>
            </a:pPr>
            <a:r>
              <a:rPr lang="en-US" sz="1400" b="1" u="sng" dirty="0">
                <a:solidFill>
                  <a:prstClr val="white">
                    <a:lumMod val="50000"/>
                  </a:prstClr>
                </a:solidFill>
              </a:rPr>
              <a:t>Silver Level</a:t>
            </a:r>
          </a:p>
          <a:p>
            <a:pPr lvl="1">
              <a:buClr>
                <a:srgbClr val="31B6FD"/>
              </a:buClr>
            </a:pPr>
            <a:r>
              <a:rPr lang="en-US" sz="1200" dirty="0"/>
              <a:t>Focus on </a:t>
            </a:r>
            <a:r>
              <a:rPr lang="en-US" sz="1200" b="1" dirty="0"/>
              <a:t>maintenance</a:t>
            </a:r>
            <a:r>
              <a:rPr lang="en-US" sz="1200" dirty="0"/>
              <a:t> of breastmilk supply</a:t>
            </a:r>
          </a:p>
          <a:p>
            <a:pPr lvl="2">
              <a:buClr>
                <a:srgbClr val="31B6FD"/>
              </a:buClr>
            </a:pPr>
            <a:r>
              <a:rPr lang="en-US" sz="1100" dirty="0"/>
              <a:t>NICU breast milk drop off logs</a:t>
            </a:r>
          </a:p>
          <a:p>
            <a:pPr lvl="2">
              <a:buClr>
                <a:srgbClr val="31B6FD"/>
              </a:buClr>
            </a:pPr>
            <a:r>
              <a:rPr lang="en-US" sz="1100" dirty="0"/>
              <a:t>Daily milk supply tracking</a:t>
            </a:r>
          </a:p>
          <a:p>
            <a:pPr lvl="2">
              <a:buClr>
                <a:srgbClr val="31B6FD"/>
              </a:buClr>
            </a:pPr>
            <a:r>
              <a:rPr lang="en-US" sz="1100" dirty="0"/>
              <a:t>Early LC intervention as needed</a:t>
            </a:r>
          </a:p>
          <a:p>
            <a:pPr marL="201168" lvl="1" indent="0">
              <a:buNone/>
            </a:pPr>
            <a:endParaRPr lang="en-US" sz="1200" dirty="0"/>
          </a:p>
          <a:p>
            <a:pPr lvl="0">
              <a:buClr>
                <a:srgbClr val="31B6FD"/>
              </a:buClr>
            </a:pPr>
            <a:endParaRPr lang="en-US" sz="1400" b="1" u="sng" dirty="0">
              <a:solidFill>
                <a:srgbClr val="F5C040">
                  <a:lumMod val="75000"/>
                </a:srgbClr>
              </a:solidFill>
            </a:endParaRPr>
          </a:p>
          <a:p>
            <a:pPr lvl="0">
              <a:buClr>
                <a:srgbClr val="31B6FD"/>
              </a:buClr>
            </a:pPr>
            <a:r>
              <a:rPr lang="en-US" sz="1400" b="1" u="sng" dirty="0">
                <a:solidFill>
                  <a:srgbClr val="F5C040">
                    <a:lumMod val="75000"/>
                  </a:srgbClr>
                </a:solidFill>
              </a:rPr>
              <a:t>Gold Level</a:t>
            </a:r>
          </a:p>
          <a:p>
            <a:pPr lvl="1">
              <a:buClr>
                <a:srgbClr val="31B6FD"/>
              </a:buClr>
            </a:pPr>
            <a:r>
              <a:rPr lang="en-US" sz="1200" dirty="0"/>
              <a:t>Improving rates of </a:t>
            </a:r>
            <a:r>
              <a:rPr lang="en-US" sz="1200" b="1" dirty="0"/>
              <a:t>direct</a:t>
            </a:r>
            <a:r>
              <a:rPr lang="en-US" sz="1200" dirty="0"/>
              <a:t> </a:t>
            </a:r>
            <a:r>
              <a:rPr lang="en-US" sz="1200" b="1" dirty="0"/>
              <a:t>breastfeeding</a:t>
            </a:r>
            <a:r>
              <a:rPr lang="en-US" sz="1200" dirty="0"/>
              <a:t> prior to discharge</a:t>
            </a:r>
          </a:p>
          <a:p>
            <a:pPr lvl="2">
              <a:buClr>
                <a:srgbClr val="31B6FD"/>
              </a:buClr>
            </a:pPr>
            <a:r>
              <a:rPr lang="en-US" sz="1100" dirty="0"/>
              <a:t>Encourage direct breastfeeding prior to bottles</a:t>
            </a:r>
          </a:p>
          <a:p>
            <a:pPr lvl="2">
              <a:buClr>
                <a:srgbClr val="31B6FD"/>
              </a:buClr>
            </a:pPr>
            <a:r>
              <a:rPr lang="en-US" sz="1100" dirty="0"/>
              <a:t>Promote “home feeding routine” prior to discharge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C8EE3372-7089-9F90-AB0D-C5BD3668E2E6}"/>
              </a:ext>
            </a:extLst>
          </p:cNvPr>
          <p:cNvSpPr txBox="1">
            <a:spLocks/>
          </p:cNvSpPr>
          <p:nvPr/>
        </p:nvSpPr>
        <p:spPr>
          <a:xfrm>
            <a:off x="4661560" y="3831392"/>
            <a:ext cx="7314540" cy="248368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Unit Based Goals: </a:t>
            </a:r>
            <a:r>
              <a:rPr lang="en-US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Aug 1, 2024, departments will have met the following SMART goals:</a:t>
            </a:r>
            <a:endParaRPr lang="en-US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L&amp;D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100% of SETRAC NICUs will have completed a policy regarding lactation support for separated dyads.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least 70% of SETRAC NICUs will have a hand expression kit made with a standard location identified and staff   trained on its use.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Postpartum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least 80% of SETRAC NICUs will have a breast pump available at mother’s bedside within 6 hours of infant   admission to the NICU.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least 80% of SETRAC NICUs will ensure mother has a mechanical pump or pump prescription/WIC appointment  prior to their discharge.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NICU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100% of SETRAC NICUs will have completed NICU staff education regarding the importance of breastfeeding before bottle attempts for medically appropriate infants.</a:t>
            </a:r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8715370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658</TotalTime>
  <Words>497</Words>
  <Application>Microsoft Office PowerPoint</Application>
  <PresentationFormat>Widescreen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Retrospect</vt:lpstr>
      <vt:lpstr>SETRAC Breastmilk at Discharge Initiative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SETRAC Breastmilk at Discharge Initiative</dc:title>
  <dc:creator>Daren Molina</dc:creator>
  <cp:lastModifiedBy>Tiffany Molina</cp:lastModifiedBy>
  <cp:revision>14</cp:revision>
  <dcterms:created xsi:type="dcterms:W3CDTF">2021-02-25T20:32:41Z</dcterms:created>
  <dcterms:modified xsi:type="dcterms:W3CDTF">2024-06-11T12:36:32Z</dcterms:modified>
</cp:coreProperties>
</file>