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257" r:id="rId2"/>
    <p:sldId id="258" r:id="rId3"/>
  </p:sldIdLst>
  <p:sldSz cx="6858000" cy="9144000" type="screen4x3"/>
  <p:notesSz cx="7008813" cy="9294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50" autoAdjust="0"/>
    <p:restoredTop sz="94660"/>
  </p:normalViewPr>
  <p:slideViewPr>
    <p:cSldViewPr snapToGrid="0">
      <p:cViewPr varScale="1">
        <p:scale>
          <a:sx n="85" d="100"/>
          <a:sy n="85" d="100"/>
        </p:scale>
        <p:origin x="326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688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6887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E23557-1E36-4ABF-9D85-DF3186EFA9AB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28863" y="1162050"/>
            <a:ext cx="23526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591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8088"/>
            <a:ext cx="303688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8088"/>
            <a:ext cx="3036887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CCF57E-BF69-41FD-9F3B-5F97BA59D2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71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19E6F-86EB-431B-830B-E1D705E7D39C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6D8B9-7B5A-4579-A11A-B0E1DCBD91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578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19E6F-86EB-431B-830B-E1D705E7D39C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6D8B9-7B5A-4579-A11A-B0E1DCBD91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920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19E6F-86EB-431B-830B-E1D705E7D39C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6D8B9-7B5A-4579-A11A-B0E1DCBD91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488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19E6F-86EB-431B-830B-E1D705E7D39C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6D8B9-7B5A-4579-A11A-B0E1DCBD91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570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19E6F-86EB-431B-830B-E1D705E7D39C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6D8B9-7B5A-4579-A11A-B0E1DCBD91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931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19E6F-86EB-431B-830B-E1D705E7D39C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6D8B9-7B5A-4579-A11A-B0E1DCBD91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625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19E6F-86EB-431B-830B-E1D705E7D39C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6D8B9-7B5A-4579-A11A-B0E1DCBD91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600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19E6F-86EB-431B-830B-E1D705E7D39C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6D8B9-7B5A-4579-A11A-B0E1DCBD91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087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19E6F-86EB-431B-830B-E1D705E7D39C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6D8B9-7B5A-4579-A11A-B0E1DCBD91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461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19E6F-86EB-431B-830B-E1D705E7D39C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6D8B9-7B5A-4579-A11A-B0E1DCBD91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355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19E6F-86EB-431B-830B-E1D705E7D39C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6D8B9-7B5A-4579-A11A-B0E1DCBD91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644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719E6F-86EB-431B-830B-E1D705E7D39C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D6D8B9-7B5A-4579-A11A-B0E1DCBD91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760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9713121"/>
              </p:ext>
            </p:extLst>
          </p:nvPr>
        </p:nvGraphicFramePr>
        <p:xfrm>
          <a:off x="504825" y="1428749"/>
          <a:ext cx="5709420" cy="669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7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953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93624"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3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2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0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800" dirty="0" err="1"/>
                        <a:t>Puntuación</a:t>
                      </a:r>
                      <a:r>
                        <a:rPr lang="en-US" sz="800" dirty="0"/>
                        <a:t> /</a:t>
                      </a:r>
                    </a:p>
                    <a:p>
                      <a:r>
                        <a:rPr lang="en-US" sz="800" dirty="0" err="1"/>
                        <a:t>resultado</a:t>
                      </a:r>
                      <a:endParaRPr lang="en-US" sz="800" dirty="0"/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1550">
                <a:tc>
                  <a:txBody>
                    <a:bodyPr/>
                    <a:lstStyle/>
                    <a:p>
                      <a:r>
                        <a:rPr lang="en-US" sz="1050" dirty="0" err="1"/>
                        <a:t>Desvelo</a:t>
                      </a:r>
                      <a:endParaRPr lang="en-US" sz="105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s-ES" sz="900" dirty="0"/>
                        <a:t>Despierto y esperando ser alimentado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s-ES" sz="900" dirty="0"/>
                        <a:t>Un poco somnoliento, pero se despierta con el cambio de pañales y la interacción.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s-ES" sz="900" dirty="0"/>
                        <a:t>No se puede despertar. Permanece dormido o vuelve a dormirse después del cambio de pañal.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s-ES" sz="900" dirty="0"/>
                        <a:t>Tiene problemas para respirar o mantener la frecuencia cardíaca y / o los niveles de oxígeno constante al tratar de despertar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2475">
                <a:tc>
                  <a:txBody>
                    <a:bodyPr/>
                    <a:lstStyle/>
                    <a:p>
                      <a:r>
                        <a:rPr lang="en-US" sz="1050" dirty="0" err="1"/>
                        <a:t>Enraizamiento</a:t>
                      </a:r>
                      <a:endParaRPr lang="en-US" sz="105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s-ES" sz="900" dirty="0"/>
                        <a:t>Buscando, se convierte en pecho inmediatamente. (Enraizamiento)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s-ES" sz="900" dirty="0"/>
                        <a:t>Se vuelve al pecho con persuasión o aliento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s-ES" sz="900" dirty="0"/>
                        <a:t>No apoya el seno, incluso hasta cuando está engatusado o alentado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s-ES" sz="900" dirty="0"/>
                        <a:t>Se aleja del pecho o comienza a llorar cuando se condice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7339">
                <a:tc>
                  <a:txBody>
                    <a:bodyPr/>
                    <a:lstStyle/>
                    <a:p>
                      <a:r>
                        <a:rPr lang="en-US" sz="1050" dirty="0" err="1"/>
                        <a:t>Adjuntando</a:t>
                      </a:r>
                      <a:endParaRPr lang="en-US" sz="105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Se </a:t>
                      </a:r>
                      <a:r>
                        <a:rPr lang="en-US" sz="900" kern="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Adjunta</a:t>
                      </a:r>
                      <a:r>
                        <a:rPr lang="en-US" sz="9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y </a:t>
                      </a:r>
                      <a:r>
                        <a:rPr lang="en-US" sz="900" kern="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comienza</a:t>
                      </a:r>
                      <a:r>
                        <a:rPr lang="en-US" sz="9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a </a:t>
                      </a:r>
                      <a:r>
                        <a:rPr lang="en-US" sz="900" kern="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alimentarse</a:t>
                      </a:r>
                      <a:r>
                        <a:rPr lang="en-US" sz="9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900" kern="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inmediatamente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kern="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Toma</a:t>
                      </a:r>
                      <a:r>
                        <a:rPr lang="en-US" sz="9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3-10 </a:t>
                      </a:r>
                      <a:r>
                        <a:rPr lang="en-US" sz="900" kern="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minutos</a:t>
                      </a:r>
                      <a:r>
                        <a:rPr lang="en-US" sz="9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para </a:t>
                      </a:r>
                      <a:r>
                        <a:rPr lang="en-US" sz="900" kern="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comenzar</a:t>
                      </a:r>
                      <a:r>
                        <a:rPr lang="en-US" sz="9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a </a:t>
                      </a:r>
                      <a:r>
                        <a:rPr lang="en-US" sz="900" kern="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adjuntar</a:t>
                      </a:r>
                      <a:r>
                        <a:rPr lang="en-US" sz="9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y </a:t>
                      </a:r>
                      <a:r>
                        <a:rPr lang="en-US" sz="900" kern="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alimentarse</a:t>
                      </a:r>
                      <a:r>
                        <a:rPr lang="en-US" sz="9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.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s-ES" sz="9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Tarda más de 10 minutos en comenzar a adjuntar y alimentarse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No </a:t>
                      </a:r>
                      <a:r>
                        <a:rPr lang="en-US" sz="900" dirty="0" err="1"/>
                        <a:t>es</a:t>
                      </a:r>
                      <a:r>
                        <a:rPr lang="en-US" sz="900" dirty="0"/>
                        <a:t> </a:t>
                      </a:r>
                      <a:r>
                        <a:rPr lang="en-US" sz="900" dirty="0" err="1"/>
                        <a:t>capaz</a:t>
                      </a:r>
                      <a:r>
                        <a:rPr lang="en-US" sz="900" dirty="0"/>
                        <a:t> de </a:t>
                      </a:r>
                      <a:r>
                        <a:rPr lang="en-US" sz="900" dirty="0" err="1"/>
                        <a:t>permanecer</a:t>
                      </a:r>
                      <a:r>
                        <a:rPr lang="en-US" sz="900" dirty="0"/>
                        <a:t> </a:t>
                      </a:r>
                      <a:r>
                        <a:rPr lang="en-US" sz="900" dirty="0" err="1"/>
                        <a:t>unido</a:t>
                      </a:r>
                      <a:r>
                        <a:rPr lang="en-US" sz="900" dirty="0"/>
                        <a:t>, se </a:t>
                      </a:r>
                      <a:r>
                        <a:rPr lang="en-US" sz="900" dirty="0" err="1"/>
                        <a:t>desliza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8577">
                <a:tc>
                  <a:txBody>
                    <a:bodyPr/>
                    <a:lstStyle/>
                    <a:p>
                      <a:r>
                        <a:rPr lang="en-US" sz="1050" dirty="0" err="1"/>
                        <a:t>Patrón</a:t>
                      </a:r>
                      <a:r>
                        <a:rPr lang="en-US" sz="1050" dirty="0"/>
                        <a:t> de </a:t>
                      </a:r>
                      <a:r>
                        <a:rPr lang="en-US" sz="1050" dirty="0" err="1"/>
                        <a:t>succión</a:t>
                      </a:r>
                      <a:endParaRPr lang="en-US" sz="105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s-ES" sz="900" dirty="0"/>
                        <a:t>Chupa con la fuerza buena y continuamente durante 10 minutos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s-ES" sz="9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Chupa y se apaga con buena fuerza. Puede que necesite </a:t>
                      </a:r>
                      <a:r>
                        <a:rPr lang="es-ES" sz="900" kern="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sanimación</a:t>
                      </a:r>
                      <a:r>
                        <a:rPr lang="es-ES" sz="9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. 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s-ES" sz="9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Débil chupar y apagar durante períodos cortos. 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dirty="0" err="1"/>
                        <a:t>Amordez</a:t>
                      </a:r>
                      <a:r>
                        <a:rPr lang="en-US" sz="900" dirty="0"/>
                        <a:t>, </a:t>
                      </a:r>
                      <a:r>
                        <a:rPr lang="en-US" sz="900" dirty="0" err="1"/>
                        <a:t>empuje</a:t>
                      </a:r>
                      <a:r>
                        <a:rPr lang="en-US" sz="900" dirty="0"/>
                        <a:t> o </a:t>
                      </a:r>
                      <a:r>
                        <a:rPr lang="en-US" sz="900" dirty="0" err="1"/>
                        <a:t>mordida</a:t>
                      </a:r>
                      <a:r>
                        <a:rPr lang="en-US" sz="900" dirty="0"/>
                        <a:t> de la </a:t>
                      </a:r>
                      <a:r>
                        <a:rPr lang="en-US" sz="900" dirty="0" err="1"/>
                        <a:t>lengua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9815">
                <a:tc>
                  <a:txBody>
                    <a:bodyPr/>
                    <a:lstStyle/>
                    <a:p>
                      <a:r>
                        <a:rPr lang="en-US" sz="1050" dirty="0" err="1"/>
                        <a:t>Tragar</a:t>
                      </a:r>
                      <a:endParaRPr lang="en-US" sz="105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s-ES" sz="900" dirty="0"/>
                        <a:t>Normal, rítmica, tranquilo tragar oído a lo largo de la alimentación.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s-ES" sz="900" dirty="0"/>
                        <a:t>Normal , rítmica, pero ruidoso tragar oído a lo largo de la alimentación.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s-ES" sz="900" dirty="0"/>
                        <a:t>Ocasionalmente se escucha tragar. Puede ser ruidoso o sano como si el aire estuviera siendo tragado. 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dirty="0" err="1"/>
                        <a:t>Tos</a:t>
                      </a:r>
                      <a:r>
                        <a:rPr lang="en-US" sz="900" dirty="0"/>
                        <a:t> y/o </a:t>
                      </a:r>
                      <a:r>
                        <a:rPr lang="en-US" sz="900" dirty="0" err="1"/>
                        <a:t>asfixia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6101">
                <a:tc>
                  <a:txBody>
                    <a:bodyPr/>
                    <a:lstStyle/>
                    <a:p>
                      <a:pPr marL="0" marR="0" lvl="0" indent="0" algn="l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marL="0" marR="0" lvl="0" indent="0" algn="l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Puntuación / resultado </a:t>
                      </a:r>
                    </a:p>
                    <a:p>
                      <a:pPr marL="0" marR="0" lvl="0" indent="0" algn="l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(9-12 es el objetivo)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4863">
                <a:tc>
                  <a:txBody>
                    <a:bodyPr/>
                    <a:lstStyle/>
                    <a:p>
                      <a:pPr marL="0" marR="0" lvl="0" indent="0" algn="l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marL="0" marR="0" lvl="0" indent="0" algn="l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Tiempo total chupando activamente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     </a:t>
                      </a:r>
                    </a:p>
                    <a:p>
                      <a:r>
                        <a:rPr lang="en-US" sz="900" dirty="0"/>
                        <a:t>                     min.</a:t>
                      </a:r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021053">
                <a:tc>
                  <a:txBody>
                    <a:bodyPr/>
                    <a:lstStyle/>
                    <a:p>
                      <a:r>
                        <a:rPr lang="en-US" sz="1050" dirty="0" err="1">
                          <a:solidFill>
                            <a:schemeClr val="tx1"/>
                          </a:solidFill>
                        </a:rPr>
                        <a:t>Mi</a:t>
                      </a:r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50" dirty="0" err="1">
                          <a:solidFill>
                            <a:schemeClr val="tx1"/>
                          </a:solidFill>
                        </a:rPr>
                        <a:t>comodidad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900" dirty="0">
                          <a:solidFill>
                            <a:schemeClr val="tx1"/>
                          </a:solidFill>
                        </a:rPr>
                        <a:t>Me siento totalmente a gusto y cómoda posicionamiento y alimentación de mi bebé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900" dirty="0">
                          <a:solidFill>
                            <a:schemeClr val="tx1"/>
                          </a:solidFill>
                        </a:rPr>
                        <a:t>Todavía necesito practicar porque</a:t>
                      </a:r>
                    </a:p>
                    <a:p>
                      <a:r>
                        <a:rPr lang="es-ES" sz="900" dirty="0">
                          <a:solidFill>
                            <a:schemeClr val="tx1"/>
                          </a:solidFill>
                        </a:rPr>
                        <a:t>me siento un poco incómoda con</a:t>
                      </a:r>
                    </a:p>
                    <a:p>
                      <a:r>
                        <a:rPr lang="es-ES" sz="900" dirty="0">
                          <a:solidFill>
                            <a:schemeClr val="tx1"/>
                          </a:solidFill>
                        </a:rPr>
                        <a:t>posicionamiento</a:t>
                      </a:r>
                    </a:p>
                    <a:p>
                      <a:r>
                        <a:rPr lang="es-ES" sz="900" dirty="0">
                          <a:solidFill>
                            <a:schemeClr val="tx1"/>
                          </a:solidFill>
                        </a:rPr>
                        <a:t> y alimentación de mi bebé</a:t>
                      </a:r>
                    </a:p>
                  </a:txBody>
                  <a:tcPr marL="51435" marR="51435" marT="25718" marB="25718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900" dirty="0">
                          <a:solidFill>
                            <a:schemeClr val="tx1"/>
                          </a:solidFill>
                        </a:rPr>
                        <a:t>Necesito ayuda para posicionar y alimentar a mi bebé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900" dirty="0">
                          <a:solidFill>
                            <a:schemeClr val="tx1"/>
                          </a:solidFill>
                        </a:rPr>
                        <a:t>Necesito que alguien se siente conmigo y me ayude. 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b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900" b="0" dirty="0">
                          <a:solidFill>
                            <a:schemeClr val="tx1"/>
                          </a:solidFill>
                          <a:latin typeface="+mn-lt"/>
                        </a:rPr>
                        <a:t>NO</a:t>
                      </a:r>
                    </a:p>
                    <a:p>
                      <a:pPr algn="ctr"/>
                      <a:r>
                        <a:rPr lang="en-US" sz="900" b="0" dirty="0" err="1">
                          <a:solidFill>
                            <a:schemeClr val="tx1"/>
                          </a:solidFill>
                          <a:latin typeface="+mn-lt"/>
                        </a:rPr>
                        <a:t>Puntuación</a:t>
                      </a:r>
                      <a:endParaRPr lang="en-US" sz="9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1435" marR="51435" marT="25718" marB="25718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121444" y="8354695"/>
            <a:ext cx="4533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/>
              <a:t>Adaptado</a:t>
            </a:r>
            <a:r>
              <a:rPr lang="en-US" sz="800" dirty="0"/>
              <a:t>:  Infant Breastfeeding Assessment Tool (IBFAT)  </a:t>
            </a:r>
          </a:p>
          <a:p>
            <a:r>
              <a:rPr lang="en-US" sz="800" dirty="0"/>
              <a:t>Matthews, M.K. (1988). Developing an instrument to assess infant breastfeeding </a:t>
            </a:r>
            <a:r>
              <a:rPr lang="en-US" sz="800" dirty="0" err="1"/>
              <a:t>behaviour</a:t>
            </a:r>
            <a:r>
              <a:rPr lang="en-US" sz="800" dirty="0"/>
              <a:t> in the early neonatal period. </a:t>
            </a:r>
            <a:r>
              <a:rPr lang="en-US" sz="800" i="1" dirty="0"/>
              <a:t>Midwifery</a:t>
            </a:r>
            <a:r>
              <a:rPr lang="en-US" sz="800" dirty="0"/>
              <a:t>, </a:t>
            </a:r>
            <a:r>
              <a:rPr lang="en-US" sz="800" i="1" dirty="0"/>
              <a:t>4</a:t>
            </a:r>
            <a:r>
              <a:rPr lang="en-US" sz="800" dirty="0"/>
              <a:t>(4), 154-165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35993" y="1052454"/>
            <a:ext cx="2974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" dirty="0">
                <a:solidFill>
                  <a:srgbClr val="C00000"/>
                </a:solidFill>
              </a:rPr>
              <a:t>Marque la casilla que mejor describa los comportamientos  de alimentación de su bebé durante este alimento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1976" y="1144787"/>
            <a:ext cx="17691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solidFill>
                  <a:srgbClr val="C00000"/>
                </a:solidFill>
              </a:rPr>
              <a:t>Fecha</a:t>
            </a:r>
            <a:r>
              <a:rPr lang="en-US" sz="1200" b="1" dirty="0">
                <a:solidFill>
                  <a:srgbClr val="C00000"/>
                </a:solidFill>
              </a:rPr>
              <a:t> :               Hora: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69182" y="392529"/>
            <a:ext cx="2638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¿Cómo fue esta lactancia?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68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9713121"/>
              </p:ext>
            </p:extLst>
          </p:nvPr>
        </p:nvGraphicFramePr>
        <p:xfrm>
          <a:off x="504825" y="1428749"/>
          <a:ext cx="5709420" cy="669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7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953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93624"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3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2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0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800" dirty="0" err="1"/>
                        <a:t>Puntuación</a:t>
                      </a:r>
                      <a:r>
                        <a:rPr lang="en-US" sz="800" dirty="0"/>
                        <a:t> /</a:t>
                      </a:r>
                    </a:p>
                    <a:p>
                      <a:r>
                        <a:rPr lang="en-US" sz="800" dirty="0" err="1"/>
                        <a:t>resultado</a:t>
                      </a:r>
                      <a:endParaRPr lang="en-US" sz="800" dirty="0"/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1550">
                <a:tc>
                  <a:txBody>
                    <a:bodyPr/>
                    <a:lstStyle/>
                    <a:p>
                      <a:r>
                        <a:rPr lang="en-US" sz="1050" dirty="0" err="1"/>
                        <a:t>Desvelo</a:t>
                      </a:r>
                      <a:endParaRPr lang="en-US" sz="105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s-ES" sz="900" dirty="0"/>
                        <a:t>Despierto y esperando ser alimentado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s-ES" sz="900" dirty="0"/>
                        <a:t>Un poco somnoliento, pero se despierta con el cambio de pañales y la interacción.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s-ES" sz="900" dirty="0"/>
                        <a:t>No se puede despertar. Permanece dormido o vuelve a dormirse después del cambio de pañal.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s-ES" sz="900" dirty="0"/>
                        <a:t>Tiene problemas para respirar o mantener la frecuencia cardíaca y / o los niveles de oxígeno constante al tratar de despertar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2475">
                <a:tc>
                  <a:txBody>
                    <a:bodyPr/>
                    <a:lstStyle/>
                    <a:p>
                      <a:r>
                        <a:rPr lang="en-US" sz="1050" dirty="0" err="1"/>
                        <a:t>Enraizamiento</a:t>
                      </a:r>
                      <a:endParaRPr lang="en-US" sz="105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s-ES" sz="900" dirty="0"/>
                        <a:t>Buscando, se convierte en pecho inmediatamente. (Enraizamiento)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s-ES" sz="900" dirty="0"/>
                        <a:t>Se vuelve al pecho con persuasión o aliento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s-ES" sz="900" dirty="0"/>
                        <a:t>No apoya el seno, incluso hasta cuando está engatusado o alentado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s-ES" sz="900" dirty="0"/>
                        <a:t>Se aleja del pecho o comienza a llorar cuando se condice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7339">
                <a:tc>
                  <a:txBody>
                    <a:bodyPr/>
                    <a:lstStyle/>
                    <a:p>
                      <a:r>
                        <a:rPr lang="en-US" sz="1050" dirty="0" err="1"/>
                        <a:t>Adjuntando</a:t>
                      </a:r>
                      <a:endParaRPr lang="en-US" sz="105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Se </a:t>
                      </a:r>
                      <a:r>
                        <a:rPr lang="en-US" sz="900" kern="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Adjunta</a:t>
                      </a:r>
                      <a:r>
                        <a:rPr lang="en-US" sz="9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y </a:t>
                      </a:r>
                      <a:r>
                        <a:rPr lang="en-US" sz="900" kern="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comienza</a:t>
                      </a:r>
                      <a:r>
                        <a:rPr lang="en-US" sz="9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a </a:t>
                      </a:r>
                      <a:r>
                        <a:rPr lang="en-US" sz="900" kern="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alimentarse</a:t>
                      </a:r>
                      <a:r>
                        <a:rPr lang="en-US" sz="9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900" kern="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inmediatamente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kern="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Toma</a:t>
                      </a:r>
                      <a:r>
                        <a:rPr lang="en-US" sz="9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3-10 </a:t>
                      </a:r>
                      <a:r>
                        <a:rPr lang="en-US" sz="900" kern="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minutos</a:t>
                      </a:r>
                      <a:r>
                        <a:rPr lang="en-US" sz="9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para </a:t>
                      </a:r>
                      <a:r>
                        <a:rPr lang="en-US" sz="900" kern="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comenzar</a:t>
                      </a:r>
                      <a:r>
                        <a:rPr lang="en-US" sz="9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a </a:t>
                      </a:r>
                      <a:r>
                        <a:rPr lang="en-US" sz="900" kern="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adjuntar</a:t>
                      </a:r>
                      <a:r>
                        <a:rPr lang="en-US" sz="9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y </a:t>
                      </a:r>
                      <a:r>
                        <a:rPr lang="en-US" sz="900" kern="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alimentarse</a:t>
                      </a:r>
                      <a:r>
                        <a:rPr lang="en-US" sz="9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.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s-ES" sz="9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Tarda más de 10 minutos en comenzar a adjuntar y alimentarse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No </a:t>
                      </a:r>
                      <a:r>
                        <a:rPr lang="en-US" sz="900" dirty="0" err="1"/>
                        <a:t>es</a:t>
                      </a:r>
                      <a:r>
                        <a:rPr lang="en-US" sz="900" dirty="0"/>
                        <a:t> </a:t>
                      </a:r>
                      <a:r>
                        <a:rPr lang="en-US" sz="900" dirty="0" err="1"/>
                        <a:t>capaz</a:t>
                      </a:r>
                      <a:r>
                        <a:rPr lang="en-US" sz="900" dirty="0"/>
                        <a:t> de </a:t>
                      </a:r>
                      <a:r>
                        <a:rPr lang="en-US" sz="900" dirty="0" err="1"/>
                        <a:t>permanecer</a:t>
                      </a:r>
                      <a:r>
                        <a:rPr lang="en-US" sz="900" dirty="0"/>
                        <a:t> </a:t>
                      </a:r>
                      <a:r>
                        <a:rPr lang="en-US" sz="900" dirty="0" err="1"/>
                        <a:t>unido</a:t>
                      </a:r>
                      <a:r>
                        <a:rPr lang="en-US" sz="900" dirty="0"/>
                        <a:t>, se </a:t>
                      </a:r>
                      <a:r>
                        <a:rPr lang="en-US" sz="900" dirty="0" err="1"/>
                        <a:t>desliza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8577">
                <a:tc>
                  <a:txBody>
                    <a:bodyPr/>
                    <a:lstStyle/>
                    <a:p>
                      <a:r>
                        <a:rPr lang="en-US" sz="1050" dirty="0" err="1"/>
                        <a:t>Patrón</a:t>
                      </a:r>
                      <a:r>
                        <a:rPr lang="en-US" sz="1050" dirty="0"/>
                        <a:t> de </a:t>
                      </a:r>
                      <a:r>
                        <a:rPr lang="en-US" sz="1050" dirty="0" err="1"/>
                        <a:t>succión</a:t>
                      </a:r>
                      <a:endParaRPr lang="en-US" sz="105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s-ES" sz="900" dirty="0"/>
                        <a:t>Chupa con la fuerza buena y continuamente durante 10 minutos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s-ES" sz="9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Chupa y se apaga con buena fuerza. Puede que necesite </a:t>
                      </a:r>
                      <a:r>
                        <a:rPr lang="es-ES" sz="900" kern="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sanimación</a:t>
                      </a:r>
                      <a:r>
                        <a:rPr lang="es-ES" sz="9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. 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s-ES" sz="9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Débil chupar y apagar durante períodos cortos. 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dirty="0" err="1"/>
                        <a:t>Amordez</a:t>
                      </a:r>
                      <a:r>
                        <a:rPr lang="en-US" sz="900" dirty="0"/>
                        <a:t>, </a:t>
                      </a:r>
                      <a:r>
                        <a:rPr lang="en-US" sz="900" dirty="0" err="1"/>
                        <a:t>empuje</a:t>
                      </a:r>
                      <a:r>
                        <a:rPr lang="en-US" sz="900" dirty="0"/>
                        <a:t> o </a:t>
                      </a:r>
                      <a:r>
                        <a:rPr lang="en-US" sz="900" dirty="0" err="1"/>
                        <a:t>mordida</a:t>
                      </a:r>
                      <a:r>
                        <a:rPr lang="en-US" sz="900" dirty="0"/>
                        <a:t> de la </a:t>
                      </a:r>
                      <a:r>
                        <a:rPr lang="en-US" sz="900" dirty="0" err="1"/>
                        <a:t>lengua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9815">
                <a:tc>
                  <a:txBody>
                    <a:bodyPr/>
                    <a:lstStyle/>
                    <a:p>
                      <a:r>
                        <a:rPr lang="en-US" sz="1050" dirty="0" err="1"/>
                        <a:t>Tragar</a:t>
                      </a:r>
                      <a:endParaRPr lang="en-US" sz="105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s-ES" sz="900" dirty="0"/>
                        <a:t>Normal, rítmica, tranquilo tragar oído a lo largo de la alimentación.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s-ES" sz="900" dirty="0"/>
                        <a:t>Normal , rítmica, pero ruidoso tragar oído a lo largo de la alimentación.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s-ES" sz="900" dirty="0"/>
                        <a:t>Ocasionalmente se escucha tragar. Puede ser ruidoso o sano como si el aire estuviera siendo tragado. 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dirty="0" err="1"/>
                        <a:t>Tos</a:t>
                      </a:r>
                      <a:r>
                        <a:rPr lang="en-US" sz="900" dirty="0"/>
                        <a:t> y/o </a:t>
                      </a:r>
                      <a:r>
                        <a:rPr lang="en-US" sz="900" dirty="0" err="1"/>
                        <a:t>asfixia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6101">
                <a:tc>
                  <a:txBody>
                    <a:bodyPr/>
                    <a:lstStyle/>
                    <a:p>
                      <a:pPr marL="0" marR="0" lvl="0" indent="0" algn="l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marL="0" marR="0" lvl="0" indent="0" algn="l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Puntuación / resultado </a:t>
                      </a:r>
                    </a:p>
                    <a:p>
                      <a:pPr marL="0" marR="0" lvl="0" indent="0" algn="l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(9-12 es el objetivo)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4863">
                <a:tc>
                  <a:txBody>
                    <a:bodyPr/>
                    <a:lstStyle/>
                    <a:p>
                      <a:pPr marL="0" marR="0" lvl="0" indent="0" algn="l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marL="0" marR="0" lvl="0" indent="0" algn="l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Tiempo total chupando activamente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     </a:t>
                      </a:r>
                    </a:p>
                    <a:p>
                      <a:r>
                        <a:rPr lang="en-US" sz="900" dirty="0"/>
                        <a:t>                     min.</a:t>
                      </a:r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021053">
                <a:tc>
                  <a:txBody>
                    <a:bodyPr/>
                    <a:lstStyle/>
                    <a:p>
                      <a:r>
                        <a:rPr lang="en-US" sz="1050" dirty="0" err="1">
                          <a:solidFill>
                            <a:schemeClr val="tx1"/>
                          </a:solidFill>
                        </a:rPr>
                        <a:t>Mi</a:t>
                      </a:r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50" dirty="0" err="1">
                          <a:solidFill>
                            <a:schemeClr val="tx1"/>
                          </a:solidFill>
                        </a:rPr>
                        <a:t>comodidad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900" dirty="0">
                          <a:solidFill>
                            <a:schemeClr val="tx1"/>
                          </a:solidFill>
                        </a:rPr>
                        <a:t>Me siento totalmente a gusto y cómoda posicionamiento y alimentación de mi bebé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900" dirty="0">
                          <a:solidFill>
                            <a:schemeClr val="tx1"/>
                          </a:solidFill>
                        </a:rPr>
                        <a:t>Todavía necesito practicar porque</a:t>
                      </a:r>
                    </a:p>
                    <a:p>
                      <a:r>
                        <a:rPr lang="es-ES" sz="900" dirty="0">
                          <a:solidFill>
                            <a:schemeClr val="tx1"/>
                          </a:solidFill>
                        </a:rPr>
                        <a:t>me siento un poco incómoda con</a:t>
                      </a:r>
                    </a:p>
                    <a:p>
                      <a:r>
                        <a:rPr lang="es-ES" sz="900" dirty="0">
                          <a:solidFill>
                            <a:schemeClr val="tx1"/>
                          </a:solidFill>
                        </a:rPr>
                        <a:t>posicionamiento</a:t>
                      </a:r>
                    </a:p>
                    <a:p>
                      <a:r>
                        <a:rPr lang="es-ES" sz="900" dirty="0">
                          <a:solidFill>
                            <a:schemeClr val="tx1"/>
                          </a:solidFill>
                        </a:rPr>
                        <a:t> y alimentación de mi bebé</a:t>
                      </a:r>
                    </a:p>
                  </a:txBody>
                  <a:tcPr marL="51435" marR="51435" marT="25718" marB="25718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900" dirty="0">
                          <a:solidFill>
                            <a:schemeClr val="tx1"/>
                          </a:solidFill>
                        </a:rPr>
                        <a:t>Necesito ayuda para posicionar y alimentar a mi bebé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900" dirty="0">
                          <a:solidFill>
                            <a:schemeClr val="tx1"/>
                          </a:solidFill>
                        </a:rPr>
                        <a:t>Necesito que alguien se siente conmigo y me ayude. 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b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900" b="0" dirty="0">
                          <a:solidFill>
                            <a:schemeClr val="tx1"/>
                          </a:solidFill>
                          <a:latin typeface="+mn-lt"/>
                        </a:rPr>
                        <a:t>NO</a:t>
                      </a:r>
                    </a:p>
                    <a:p>
                      <a:pPr algn="ctr"/>
                      <a:r>
                        <a:rPr lang="en-US" sz="900" b="0" dirty="0" err="1">
                          <a:solidFill>
                            <a:schemeClr val="tx1"/>
                          </a:solidFill>
                          <a:latin typeface="+mn-lt"/>
                        </a:rPr>
                        <a:t>Puntuación</a:t>
                      </a:r>
                      <a:endParaRPr lang="en-US" sz="9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1435" marR="51435" marT="25718" marB="25718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121444" y="8354695"/>
            <a:ext cx="4533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/>
              <a:t>Adaptado</a:t>
            </a:r>
            <a:r>
              <a:rPr lang="en-US" sz="800" dirty="0"/>
              <a:t>:  Infant Breastfeeding Assessment Tool (IBFAT)  </a:t>
            </a:r>
          </a:p>
          <a:p>
            <a:r>
              <a:rPr lang="en-US" sz="800" dirty="0"/>
              <a:t>Matthews, M.K. (1988). Developing an instrument to assess infant breastfeeding </a:t>
            </a:r>
            <a:r>
              <a:rPr lang="en-US" sz="800" dirty="0" err="1"/>
              <a:t>behaviour</a:t>
            </a:r>
            <a:r>
              <a:rPr lang="en-US" sz="800" dirty="0"/>
              <a:t> in the early neonatal period. </a:t>
            </a:r>
            <a:r>
              <a:rPr lang="en-US" sz="800" i="1" dirty="0"/>
              <a:t>Midwifery</a:t>
            </a:r>
            <a:r>
              <a:rPr lang="en-US" sz="800" dirty="0"/>
              <a:t>, </a:t>
            </a:r>
            <a:r>
              <a:rPr lang="en-US" sz="800" i="1" dirty="0"/>
              <a:t>4</a:t>
            </a:r>
            <a:r>
              <a:rPr lang="en-US" sz="800" dirty="0"/>
              <a:t>(4), 154-165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35993" y="1052454"/>
            <a:ext cx="2974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" dirty="0">
                <a:solidFill>
                  <a:srgbClr val="C00000"/>
                </a:solidFill>
              </a:rPr>
              <a:t>Marque la casilla que mejor describa los comportamientos  de alimentación de su bebé durante este alimento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1976" y="1144787"/>
            <a:ext cx="17691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solidFill>
                  <a:srgbClr val="C00000"/>
                </a:solidFill>
              </a:rPr>
              <a:t>Fecha</a:t>
            </a:r>
            <a:r>
              <a:rPr lang="en-US" sz="1200" b="1" dirty="0">
                <a:solidFill>
                  <a:srgbClr val="C00000"/>
                </a:solidFill>
              </a:rPr>
              <a:t> :               Hora: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69182" y="392529"/>
            <a:ext cx="2638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¿Cómo fue esta lactancia?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29425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9934</TotalTime>
  <Words>752</Words>
  <Application>Microsoft Macintosh PowerPoint</Application>
  <PresentationFormat>On-screen Show (4:3)</PresentationFormat>
  <Paragraphs>104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MHHS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Lee, Anjanette</dc:creator>
  <cp:lastModifiedBy>Microsoft Office User</cp:lastModifiedBy>
  <cp:revision>34</cp:revision>
  <cp:lastPrinted>2020-05-12T18:33:40Z</cp:lastPrinted>
  <dcterms:created xsi:type="dcterms:W3CDTF">2019-10-21T21:03:48Z</dcterms:created>
  <dcterms:modified xsi:type="dcterms:W3CDTF">2020-09-18T00:29:39Z</dcterms:modified>
</cp:coreProperties>
</file>