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7008813" cy="9294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50" autoAdjust="0"/>
    <p:restoredTop sz="94660"/>
  </p:normalViewPr>
  <p:slideViewPr>
    <p:cSldViewPr snapToGrid="0">
      <p:cViewPr varScale="1">
        <p:scale>
          <a:sx n="85" d="100"/>
          <a:sy n="85" d="100"/>
        </p:scale>
        <p:origin x="3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88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6887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23557-1E36-4ABF-9D85-DF3186EFA9AB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8088"/>
            <a:ext cx="303688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8088"/>
            <a:ext cx="3036887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CF57E-BF69-41FD-9F3B-5F97BA59D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71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CF57E-BF69-41FD-9F3B-5F97BA59D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84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CF57E-BF69-41FD-9F3B-5F97BA59D2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77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7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2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8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70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93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2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0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8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61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5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4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19E6F-86EB-431B-830B-E1D705E7D39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6D8B9-7B5A-4579-A11A-B0E1DCBD9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6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165775"/>
              </p:ext>
            </p:extLst>
          </p:nvPr>
        </p:nvGraphicFramePr>
        <p:xfrm>
          <a:off x="962026" y="1456752"/>
          <a:ext cx="5243703" cy="6343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5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2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9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3279">
                <a:tc>
                  <a:txBody>
                    <a:bodyPr/>
                    <a:lstStyle/>
                    <a:p>
                      <a:r>
                        <a:rPr lang="en-US" sz="1100" dirty="0"/>
                        <a:t>SCORE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Score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8671">
                <a:tc>
                  <a:txBody>
                    <a:bodyPr/>
                    <a:lstStyle/>
                    <a:p>
                      <a:r>
                        <a:rPr lang="en-US" sz="1100" dirty="0"/>
                        <a:t>Wakefulness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Awake and waiting to be fed.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Somewhat sleepy, but wakes up with diaper change and interaction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Cannot</a:t>
                      </a:r>
                      <a:r>
                        <a:rPr lang="en-US" sz="900" baseline="0" dirty="0"/>
                        <a:t> wake up.  Stays asleep or falls back to sleep after diaper change.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Has</a:t>
                      </a:r>
                      <a:r>
                        <a:rPr lang="en-US" sz="900" baseline="0" dirty="0"/>
                        <a:t> trouble breathing or keeping heart rate and/or oxygen levels steady when trying to wake up.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838">
                <a:tc>
                  <a:txBody>
                    <a:bodyPr/>
                    <a:lstStyle/>
                    <a:p>
                      <a:r>
                        <a:rPr lang="en-US" sz="1100" dirty="0"/>
                        <a:t>Rooting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Looking for, turns</a:t>
                      </a:r>
                      <a:r>
                        <a:rPr lang="en-US" sz="900" baseline="0" dirty="0"/>
                        <a:t> to</a:t>
                      </a:r>
                      <a:r>
                        <a:rPr lang="en-US" sz="900" dirty="0"/>
                        <a:t> breast</a:t>
                      </a:r>
                      <a:r>
                        <a:rPr lang="en-US" sz="900" baseline="0" dirty="0"/>
                        <a:t> immediately</a:t>
                      </a:r>
                      <a:r>
                        <a:rPr lang="en-US" sz="900" dirty="0"/>
                        <a:t>.  (Rooting)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Turns to breast with coaxing or encouragement.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Doesn’t root for breast, even when coaxed or encouraged.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Turns</a:t>
                      </a:r>
                      <a:r>
                        <a:rPr lang="en-US" sz="900" baseline="0" dirty="0"/>
                        <a:t> away from the breast or begins to cry when coaxed.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429">
                <a:tc>
                  <a:txBody>
                    <a:bodyPr/>
                    <a:lstStyle/>
                    <a:p>
                      <a:r>
                        <a:rPr lang="en-US" sz="1100" dirty="0"/>
                        <a:t>Attaching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Begins feeding</a:t>
                      </a:r>
                      <a:r>
                        <a:rPr lang="en-US" sz="900" baseline="0" dirty="0"/>
                        <a:t> immediately.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Takes 3-10</a:t>
                      </a:r>
                      <a:r>
                        <a:rPr lang="en-US" sz="900" baseline="0" dirty="0"/>
                        <a:t> minutes to begin feeding.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Takes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over 10 minutes to begin feeding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</a:t>
                      </a:r>
                      <a:r>
                        <a:rPr lang="en-US" sz="900" baseline="0" dirty="0"/>
                        <a:t> not able to stay attached, slips off.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2838">
                <a:tc>
                  <a:txBody>
                    <a:bodyPr/>
                    <a:lstStyle/>
                    <a:p>
                      <a:r>
                        <a:rPr lang="en-US" sz="1100" dirty="0"/>
                        <a:t>Sucking Pattern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Sucks with</a:t>
                      </a:r>
                      <a:r>
                        <a:rPr lang="en-US" sz="900" baseline="0" dirty="0"/>
                        <a:t> good strength and continuously for 10+ minutes.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Sucks on and off with good strength.  May need encouragement.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Weak suck on and off for short periods.</a:t>
                      </a:r>
                      <a:r>
                        <a:rPr lang="en-US" sz="900" baseline="0" dirty="0"/>
                        <a:t> 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Gagging,</a:t>
                      </a:r>
                      <a:r>
                        <a:rPr lang="en-US" sz="900" baseline="0" dirty="0"/>
                        <a:t> tongue thrusting or biting.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9248">
                <a:tc>
                  <a:txBody>
                    <a:bodyPr/>
                    <a:lstStyle/>
                    <a:p>
                      <a:r>
                        <a:rPr lang="en-US" sz="1100" dirty="0"/>
                        <a:t>Swallowing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Regular,</a:t>
                      </a:r>
                      <a:r>
                        <a:rPr lang="en-US" sz="900" baseline="0" dirty="0"/>
                        <a:t> rhythmical, quiet swallowing heard throughout feeding.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Regular,</a:t>
                      </a:r>
                      <a:r>
                        <a:rPr lang="en-US" sz="900" baseline="0" dirty="0"/>
                        <a:t> rhythmical, but noisy swallowing heard throughout feeding.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Occasional swallowing heard.  May be noisy or sound as if</a:t>
                      </a:r>
                      <a:r>
                        <a:rPr lang="en-US" sz="900" baseline="0" dirty="0"/>
                        <a:t> air is being gulped.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Coughing</a:t>
                      </a:r>
                      <a:r>
                        <a:rPr lang="en-US" sz="900" baseline="0" dirty="0"/>
                        <a:t> and/or choking.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358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Score (9-12 is the goal)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9392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Total Time Actively Sucking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/>
                        <a:t>              min.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3104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My Comfort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feel totally at ease and comfortable positioning and feeding my baby.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still need practice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and feel a little awkward positioning and feeding my baby.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need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some help with positioning and feeding my baby.  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need someone to sit with me and help me.  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Scor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22986" y="8130921"/>
            <a:ext cx="453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Adapted from:  Infant Breastfeeding Assessment Tool (IBFAT)  </a:t>
            </a:r>
          </a:p>
          <a:p>
            <a:r>
              <a:rPr lang="en-US" sz="800" dirty="0"/>
              <a:t>Matthews, M.K. (1988). Developing an instrument to assess infant breastfeeding </a:t>
            </a:r>
            <a:r>
              <a:rPr lang="en-US" sz="800" dirty="0" err="1"/>
              <a:t>behaviour</a:t>
            </a:r>
            <a:r>
              <a:rPr lang="en-US" sz="800" dirty="0"/>
              <a:t> in the early neonatal period. </a:t>
            </a:r>
            <a:r>
              <a:rPr lang="en-US" sz="800" i="1" dirty="0"/>
              <a:t>Midwifery</a:t>
            </a:r>
            <a:r>
              <a:rPr lang="en-US" sz="800" dirty="0"/>
              <a:t>, </a:t>
            </a:r>
            <a:r>
              <a:rPr lang="en-US" sz="800" i="1" dirty="0"/>
              <a:t>4</a:t>
            </a:r>
            <a:r>
              <a:rPr lang="en-US" sz="800" dirty="0"/>
              <a:t>(4), 154-165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57274" y="986795"/>
            <a:ext cx="2764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C00000"/>
                </a:solidFill>
              </a:rPr>
              <a:t>Check the box that best describes your baby’s feeding behaviors during this feeding.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2026" y="1109906"/>
            <a:ext cx="1769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Date :               Time: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0219" y="386779"/>
            <a:ext cx="309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did this breastfeeding go?</a:t>
            </a:r>
          </a:p>
        </p:txBody>
      </p:sp>
    </p:spTree>
    <p:extLst>
      <p:ext uri="{BB962C8B-B14F-4D97-AF65-F5344CB8AC3E}">
        <p14:creationId xmlns:p14="http://schemas.microsoft.com/office/powerpoint/2010/main" val="695554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165775"/>
              </p:ext>
            </p:extLst>
          </p:nvPr>
        </p:nvGraphicFramePr>
        <p:xfrm>
          <a:off x="962026" y="1456752"/>
          <a:ext cx="5243703" cy="6343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5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2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9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3279">
                <a:tc>
                  <a:txBody>
                    <a:bodyPr/>
                    <a:lstStyle/>
                    <a:p>
                      <a:r>
                        <a:rPr lang="en-US" sz="1100" dirty="0"/>
                        <a:t>SCORE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Score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8671">
                <a:tc>
                  <a:txBody>
                    <a:bodyPr/>
                    <a:lstStyle/>
                    <a:p>
                      <a:r>
                        <a:rPr lang="en-US" sz="1100" dirty="0"/>
                        <a:t>Wakefulness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Awake and waiting to be fed.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Somewhat sleepy, but wakes up with diaper change and interaction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Cannot</a:t>
                      </a:r>
                      <a:r>
                        <a:rPr lang="en-US" sz="900" baseline="0" dirty="0"/>
                        <a:t> wake up.  Stays asleep or falls back to sleep after diaper change.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Has</a:t>
                      </a:r>
                      <a:r>
                        <a:rPr lang="en-US" sz="900" baseline="0" dirty="0"/>
                        <a:t> trouble breathing or keeping heart rate and/or oxygen levels steady when trying to wake up.</a:t>
                      </a:r>
                      <a:endParaRPr lang="en-US" sz="900" dirty="0"/>
                    </a:p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838">
                <a:tc>
                  <a:txBody>
                    <a:bodyPr/>
                    <a:lstStyle/>
                    <a:p>
                      <a:r>
                        <a:rPr lang="en-US" sz="1100" dirty="0"/>
                        <a:t>Rooting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Looking for, turns</a:t>
                      </a:r>
                      <a:r>
                        <a:rPr lang="en-US" sz="900" baseline="0" dirty="0"/>
                        <a:t> to</a:t>
                      </a:r>
                      <a:r>
                        <a:rPr lang="en-US" sz="900" dirty="0"/>
                        <a:t> breast</a:t>
                      </a:r>
                      <a:r>
                        <a:rPr lang="en-US" sz="900" baseline="0" dirty="0"/>
                        <a:t> immediately</a:t>
                      </a:r>
                      <a:r>
                        <a:rPr lang="en-US" sz="900" dirty="0"/>
                        <a:t>.  (Rooting)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Turns to breast with coaxing or encouragement.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Doesn’t root for breast, even when coaxed or encouraged.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Turns</a:t>
                      </a:r>
                      <a:r>
                        <a:rPr lang="en-US" sz="900" baseline="0" dirty="0"/>
                        <a:t> away from the breast or begins to cry when coaxed.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429">
                <a:tc>
                  <a:txBody>
                    <a:bodyPr/>
                    <a:lstStyle/>
                    <a:p>
                      <a:r>
                        <a:rPr lang="en-US" sz="1100" dirty="0"/>
                        <a:t>Attaching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Begins feeding</a:t>
                      </a:r>
                      <a:r>
                        <a:rPr lang="en-US" sz="900" baseline="0" dirty="0"/>
                        <a:t> immediately.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Takes 3-10</a:t>
                      </a:r>
                      <a:r>
                        <a:rPr lang="en-US" sz="900" baseline="0" dirty="0"/>
                        <a:t> minutes to begin feeding.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Takes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over 10 minutes to begin feeding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</a:t>
                      </a:r>
                      <a:r>
                        <a:rPr lang="en-US" sz="900" baseline="0" dirty="0"/>
                        <a:t> not able to stay attached, slips off.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2838">
                <a:tc>
                  <a:txBody>
                    <a:bodyPr/>
                    <a:lstStyle/>
                    <a:p>
                      <a:r>
                        <a:rPr lang="en-US" sz="1100" dirty="0"/>
                        <a:t>Sucking Pattern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Sucks with</a:t>
                      </a:r>
                      <a:r>
                        <a:rPr lang="en-US" sz="900" baseline="0" dirty="0"/>
                        <a:t> good strength and continuously for 10+ minutes.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Sucks on and off with good strength.  May need encouragement.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Weak suck on and off for short periods.</a:t>
                      </a:r>
                      <a:r>
                        <a:rPr lang="en-US" sz="900" baseline="0" dirty="0"/>
                        <a:t> 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Gagging,</a:t>
                      </a:r>
                      <a:r>
                        <a:rPr lang="en-US" sz="900" baseline="0" dirty="0"/>
                        <a:t> tongue thrusting or biting.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9248">
                <a:tc>
                  <a:txBody>
                    <a:bodyPr/>
                    <a:lstStyle/>
                    <a:p>
                      <a:r>
                        <a:rPr lang="en-US" sz="1100" dirty="0"/>
                        <a:t>Swallowing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Regular,</a:t>
                      </a:r>
                      <a:r>
                        <a:rPr lang="en-US" sz="900" baseline="0" dirty="0"/>
                        <a:t> rhythmical, quiet swallowing heard throughout feeding. 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Regular,</a:t>
                      </a:r>
                      <a:r>
                        <a:rPr lang="en-US" sz="900" baseline="0" dirty="0"/>
                        <a:t> rhythmical, but noisy swallowing heard throughout feeding.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Occasional swallowing heard.  May be noisy or sound as if</a:t>
                      </a:r>
                      <a:r>
                        <a:rPr lang="en-US" sz="900" baseline="0" dirty="0"/>
                        <a:t> air is being gulped.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Coughing</a:t>
                      </a:r>
                      <a:r>
                        <a:rPr lang="en-US" sz="900" baseline="0" dirty="0"/>
                        <a:t> and/or choking.</a:t>
                      </a:r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358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Score (9-12 is the goal)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9392"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Total Time Actively Sucking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  <a:p>
                      <a:r>
                        <a:rPr lang="en-US" sz="900" dirty="0"/>
                        <a:t>              min.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31044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My Comfort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feel totally at ease and comfortable positioning and feeding my baby.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still need practice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and feel a little awkward positioning and feeding my baby.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need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some help with positioning and feeding my baby.  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 need someone to sit with me and help me.  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7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  <a:p>
                      <a:pPr algn="ctr"/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+mn-lt"/>
                        </a:rPr>
                        <a:t>Scor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</a:txBody>
                  <a:tcPr marL="51435" marR="51435" marT="25718" marB="2571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22986" y="8130921"/>
            <a:ext cx="4533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Adapted from:  Infant Breastfeeding Assessment Tool (IBFAT)  </a:t>
            </a:r>
          </a:p>
          <a:p>
            <a:r>
              <a:rPr lang="en-US" sz="800" dirty="0"/>
              <a:t>Matthews, M.K. (1988). Developing an instrument to assess infant breastfeeding </a:t>
            </a:r>
            <a:r>
              <a:rPr lang="en-US" sz="800" dirty="0" err="1"/>
              <a:t>behaviour</a:t>
            </a:r>
            <a:r>
              <a:rPr lang="en-US" sz="800" dirty="0"/>
              <a:t> in the early neonatal period. </a:t>
            </a:r>
            <a:r>
              <a:rPr lang="en-US" sz="800" i="1" dirty="0"/>
              <a:t>Midwifery</a:t>
            </a:r>
            <a:r>
              <a:rPr lang="en-US" sz="800" dirty="0"/>
              <a:t>, </a:t>
            </a:r>
            <a:r>
              <a:rPr lang="en-US" sz="800" i="1" dirty="0"/>
              <a:t>4</a:t>
            </a:r>
            <a:r>
              <a:rPr lang="en-US" sz="800" dirty="0"/>
              <a:t>(4), 154-165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57274" y="986795"/>
            <a:ext cx="2764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C00000"/>
                </a:solidFill>
              </a:rPr>
              <a:t>Check the box that best describes your baby’s feeding behaviors during this feeding.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2026" y="1109906"/>
            <a:ext cx="1769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Date :               Time: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0219" y="386779"/>
            <a:ext cx="309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did this breastfeeding go?</a:t>
            </a:r>
          </a:p>
        </p:txBody>
      </p:sp>
    </p:spTree>
    <p:extLst>
      <p:ext uri="{BB962C8B-B14F-4D97-AF65-F5344CB8AC3E}">
        <p14:creationId xmlns:p14="http://schemas.microsoft.com/office/powerpoint/2010/main" val="972143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9956</TotalTime>
  <Words>696</Words>
  <Application>Microsoft Macintosh PowerPoint</Application>
  <PresentationFormat>On-screen Show (4:3)</PresentationFormat>
  <Paragraphs>98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MHHS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Anjanette</dc:creator>
  <cp:lastModifiedBy>Microsoft Office User</cp:lastModifiedBy>
  <cp:revision>34</cp:revision>
  <cp:lastPrinted>2020-05-20T20:08:42Z</cp:lastPrinted>
  <dcterms:created xsi:type="dcterms:W3CDTF">2019-10-21T21:03:48Z</dcterms:created>
  <dcterms:modified xsi:type="dcterms:W3CDTF">2020-09-18T00:29:07Z</dcterms:modified>
</cp:coreProperties>
</file>