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4"/>
    <p:sldMasterId id="2147483710" r:id="rId5"/>
  </p:sldMasterIdLst>
  <p:notesMasterIdLst>
    <p:notesMasterId r:id="rId21"/>
  </p:notesMasterIdLst>
  <p:sldIdLst>
    <p:sldId id="256" r:id="rId6"/>
    <p:sldId id="257" r:id="rId7"/>
    <p:sldId id="272" r:id="rId8"/>
    <p:sldId id="261" r:id="rId9"/>
    <p:sldId id="263" r:id="rId10"/>
    <p:sldId id="260" r:id="rId11"/>
    <p:sldId id="273" r:id="rId12"/>
    <p:sldId id="264" r:id="rId13"/>
    <p:sldId id="275" r:id="rId14"/>
    <p:sldId id="276" r:id="rId15"/>
    <p:sldId id="277" r:id="rId16"/>
    <p:sldId id="278" r:id="rId17"/>
    <p:sldId id="279" r:id="rId18"/>
    <p:sldId id="280" r:id="rId19"/>
    <p:sldId id="281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6"/>
  </p:normalViewPr>
  <p:slideViewPr>
    <p:cSldViewPr snapToGrid="0" snapToObjects="1">
      <p:cViewPr varScale="1">
        <p:scale>
          <a:sx n="85" d="100"/>
          <a:sy n="85" d="100"/>
        </p:scale>
        <p:origin x="115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E36128B-44B5-47DB-AB3B-C7BC8E52CDCC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C405A0F-FCD8-4DDF-88D3-433272C8C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09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1221E5-7225-48EB-A4EE-420E7BFCF70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2139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5ACF3-5634-4BFC-9D26-1249B9FCB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85CEAC-592C-424B-AF2A-2C76CEE867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24487-AEB1-4606-BE53-8BE84112C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4DF9-BA4B-8047-B690-096F1131FD66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23D7E-B387-4689-90DA-FE4A06C91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81C345-011B-47FD-8CC8-2230C5930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730-9FD5-7F47-BAB1-65A008586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3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7AED0-3678-4F40-8484-1B8E3E1B1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504E05-9CCA-46C2-AB16-BF7E156C5C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FD04A-A9F2-4B0B-91C2-3415176E0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4DF9-BA4B-8047-B690-096F1131FD66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FF97B5-F0E6-4F7E-921D-EAB1838AB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FBEDE-78D0-43AA-A4AC-B9888E438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730-9FD5-7F47-BAB1-65A008586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562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2C96D0-AC83-41D8-8972-EC39C86A0F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E68168-296D-4C1C-9D01-B459308E40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59B64-7323-4236-8518-E4A0A85F2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4DF9-BA4B-8047-B690-096F1131FD66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D9B4FA-D83D-4C09-AA54-209E750AF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F00D2-5DD1-4016-979B-9177A1C45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730-9FD5-7F47-BAB1-65A008586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56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E6BF-C811-45BB-8BA9-22EFF2B83FFA}" type="datetime1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53A232C-1B5C-43C7-9AA3-0062B1E2DBDE}"/>
              </a:ext>
            </a:extLst>
          </p:cNvPr>
          <p:cNvSpPr/>
          <p:nvPr userDrawn="1"/>
        </p:nvSpPr>
        <p:spPr>
          <a:xfrm>
            <a:off x="8921747" y="0"/>
            <a:ext cx="228600" cy="68580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lvl="0" algn="ctr"/>
            <a:endParaRPr sz="1350"/>
          </a:p>
        </p:txBody>
      </p:sp>
      <p:pic>
        <p:nvPicPr>
          <p:cNvPr id="14" name="Picture 12" descr="Related image">
            <a:extLst>
              <a:ext uri="{FF2B5EF4-FFF2-40B4-BE49-F238E27FC236}">
                <a16:creationId xmlns:a16="http://schemas.microsoft.com/office/drawing/2014/main" id="{042A545A-57FB-4D5A-9078-9D0BA7AF48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0" y="1187665"/>
            <a:ext cx="2996233" cy="39939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20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362CC-4597-4E8E-AFE5-237B3DA1FF07}" type="datetime1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4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63988-78D4-46C4-B808-1786C6A42859}" type="datetime1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8" descr="baby made of pills">
            <a:extLst>
              <a:ext uri="{FF2B5EF4-FFF2-40B4-BE49-F238E27FC236}">
                <a16:creationId xmlns:a16="http://schemas.microsoft.com/office/drawing/2014/main" id="{5FE5D542-316E-45C1-B1CA-2652611BF63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2" y="5110364"/>
            <a:ext cx="1532722" cy="15529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29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4168-AADC-4457-9784-543656FEE4FC}" type="datetime1">
              <a:rPr lang="en-US" smtClean="0"/>
              <a:pPr/>
              <a:t>6/23/2021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68729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4168-AADC-4457-9784-543656FEE4FC}" type="datetime1">
              <a:rPr lang="en-US" smtClean="0"/>
              <a:pPr/>
              <a:t>6/23/2021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933338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4168-AADC-4457-9784-543656FEE4FC}" type="datetime1">
              <a:rPr lang="en-US" smtClean="0"/>
              <a:pPr/>
              <a:t>6/23/2021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710291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EAC44-87EE-4E25-9BCB-D1B8F4FDD9D1}" type="datetime1">
              <a:rPr lang="en-US" smtClean="0"/>
              <a:t>6/23/2021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44B9-3FFE-4574-9630-3E5A6F960186}" type="datetime1">
              <a:rPr lang="en-US" smtClean="0"/>
              <a:t>6/23/2021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76FD1-B9B3-4AF5-B5A3-B515C802F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DC287-E238-435B-9EBD-32BF15DD92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79829-91B1-45B5-88C4-4067C228A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4DF9-BA4B-8047-B690-096F1131FD66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A30CA-C5E9-49FE-AC6D-6BC3BCA84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68F994-BB3A-4360-BDE4-2BDB04E7B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730-9FD5-7F47-BAB1-65A008586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6505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4168-AADC-4457-9784-543656FEE4FC}" type="datetime1">
              <a:rPr lang="en-US" smtClean="0"/>
              <a:pPr/>
              <a:t>6/23/2021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676595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4168-AADC-4457-9784-543656FEE4FC}" type="datetime1">
              <a:rPr lang="en-US" smtClean="0"/>
              <a:pPr/>
              <a:t>6/23/2021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417925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4168-AADC-4457-9784-543656FEE4FC}" type="datetime1">
              <a:rPr lang="en-US" smtClean="0"/>
              <a:pPr/>
              <a:t>6/23/2021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322008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4168-AADC-4457-9784-543656FEE4FC}" type="datetime1">
              <a:rPr lang="en-US" smtClean="0"/>
              <a:pPr/>
              <a:t>6/23/2021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4435978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4168-AADC-4457-9784-543656FEE4FC}" type="datetime1">
              <a:rPr lang="en-US" smtClean="0"/>
              <a:pPr/>
              <a:t>6/23/2021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021850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4168-AADC-4457-9784-543656FEE4FC}" type="datetime1">
              <a:rPr lang="en-US" smtClean="0"/>
              <a:pPr/>
              <a:t>6/23/2021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64265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4168-AADC-4457-9784-543656FEE4FC}" type="datetime1">
              <a:rPr lang="en-US" smtClean="0"/>
              <a:pPr/>
              <a:t>6/23/2021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723500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4168-AADC-4457-9784-543656FEE4FC}" type="datetime1">
              <a:rPr lang="en-US" smtClean="0"/>
              <a:pPr/>
              <a:t>6/23/2021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923349"/>
      </p:ext>
    </p:extLst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85FE-5443-4629-8A1C-6F6EA57CBD60}" type="datetime1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78CCAD-1C65-46B9-80C1-FEB65AD01B31}"/>
              </a:ext>
            </a:extLst>
          </p:cNvPr>
          <p:cNvSpPr/>
          <p:nvPr userDrawn="1"/>
        </p:nvSpPr>
        <p:spPr>
          <a:xfrm>
            <a:off x="8916592" y="0"/>
            <a:ext cx="228600" cy="6858000"/>
          </a:xfrm>
          <a:prstGeom prst="rect">
            <a:avLst/>
          </a:prstGeom>
          <a:solidFill>
            <a:schemeClr val="tx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lvl="0" algn="ctr"/>
            <a:endParaRPr sz="1350"/>
          </a:p>
        </p:txBody>
      </p:sp>
    </p:spTree>
    <p:extLst>
      <p:ext uri="{BB962C8B-B14F-4D97-AF65-F5344CB8AC3E}">
        <p14:creationId xmlns:p14="http://schemas.microsoft.com/office/powerpoint/2010/main" val="355184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5890" y="381000"/>
            <a:ext cx="2470710" cy="1371600"/>
          </a:xfrm>
        </p:spPr>
        <p:txBody>
          <a:bodyPr anchor="b">
            <a:normAutofit/>
          </a:bodyPr>
          <a:lstStyle>
            <a:lvl1pPr algn="l">
              <a:defRPr sz="2100" b="0" cap="all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 bwMode="auto">
          <a:xfrm>
            <a:off x="3886200" y="482600"/>
            <a:ext cx="4648200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100"/>
            </a:lvl1pPr>
            <a:lvl2pPr marL="342889" indent="0">
              <a:buNone/>
              <a:defRPr sz="2100"/>
            </a:lvl2pPr>
            <a:lvl3pPr marL="685777" indent="0">
              <a:buNone/>
              <a:defRPr sz="1800"/>
            </a:lvl3pPr>
            <a:lvl4pPr marL="1028666" indent="0">
              <a:buNone/>
              <a:defRPr sz="1500"/>
            </a:lvl4pPr>
            <a:lvl5pPr marL="1371554" indent="0">
              <a:buNone/>
              <a:defRPr sz="1500"/>
            </a:lvl5pPr>
            <a:lvl6pPr marL="1714443" indent="0">
              <a:buNone/>
              <a:defRPr sz="1500"/>
            </a:lvl6pPr>
            <a:lvl7pPr marL="2057331" indent="0">
              <a:buNone/>
              <a:defRPr sz="1500"/>
            </a:lvl7pPr>
            <a:lvl8pPr marL="2400220" indent="0">
              <a:buNone/>
              <a:defRPr sz="1500"/>
            </a:lvl8pPr>
            <a:lvl9pPr marL="2743109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5890" y="1828800"/>
            <a:ext cx="2470710" cy="4343400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889" indent="0">
              <a:buNone/>
              <a:defRPr sz="900"/>
            </a:lvl2pPr>
            <a:lvl3pPr marL="685777" indent="0">
              <a:buNone/>
              <a:defRPr sz="750"/>
            </a:lvl3pPr>
            <a:lvl4pPr marL="1028666" indent="0">
              <a:buNone/>
              <a:defRPr sz="675"/>
            </a:lvl4pPr>
            <a:lvl5pPr marL="1371554" indent="0">
              <a:buNone/>
              <a:defRPr sz="675"/>
            </a:lvl5pPr>
            <a:lvl6pPr marL="1714443" indent="0">
              <a:buNone/>
              <a:defRPr sz="675"/>
            </a:lvl6pPr>
            <a:lvl7pPr marL="2057331" indent="0">
              <a:buNone/>
              <a:defRPr sz="675"/>
            </a:lvl7pPr>
            <a:lvl8pPr marL="2400220" indent="0">
              <a:buNone/>
              <a:defRPr sz="675"/>
            </a:lvl8pPr>
            <a:lvl9pPr marL="2743109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6F492-7803-4716-B969-A5873965FF8A}" type="datetime1">
              <a:rPr lang="en-US" smtClean="0"/>
              <a:t>6/23/2021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01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44907-3536-476D-BB5D-54A261598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565369-F572-49AC-A3F7-FB235A25CA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3A19E7-A6C1-4D61-9234-E6EC499F7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4DF9-BA4B-8047-B690-096F1131FD66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26D32D-AB6B-462C-A394-A31DD0ECD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E92931-5F7C-4124-992F-1DC3172F1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730-9FD5-7F47-BAB1-65A008586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858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C876C-63FA-4F29-AC46-456842B7A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327D4C-8E3E-4AE9-8B57-C47DE80F93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265D8F-146E-44DA-917B-FDFEE2821C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D98238-EC52-4EF9-9F48-D4C337F29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4DF9-BA4B-8047-B690-096F1131FD66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DE3A14-78AA-40B3-883A-6E70BB4ED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9D23E8-90C5-4C2D-A1EB-5FB5415DE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730-9FD5-7F47-BAB1-65A008586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73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69BA2-8ADE-4F5A-BFBA-0A56517C6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DA931A-0098-40E6-92CC-46E4846A04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002795-D475-40B9-8E70-1DD8A9A322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62EDF2-5093-4841-9B1A-B1455803E5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FC6260-3E82-4B5D-85FA-C21EC66D6F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AF8305-E708-4BDA-9936-CEE7FCC1A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4DF9-BA4B-8047-B690-096F1131FD66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E930AF-53C3-445F-9EAA-3E4ED4227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36AEDB-929D-4087-BF84-4AC381CCA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730-9FD5-7F47-BAB1-65A008586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930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B3536-85FC-4CB4-8FAE-F411E3978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6562E6-D999-4C7C-8BB3-596540AAA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4DF9-BA4B-8047-B690-096F1131FD66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753E57-A4C8-4E0C-BFCF-89EDDF0D0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C4C996-6AA7-43DA-8030-BD8D8CA07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730-9FD5-7F47-BAB1-65A008586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452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631CC3-DD0A-4C56-8A89-E18E066B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4DF9-BA4B-8047-B690-096F1131FD66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E71272-79CF-42F7-B22A-101515804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7644A-7789-4AB2-A546-C3F9F493A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730-9FD5-7F47-BAB1-65A008586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449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DB535-87EF-44CD-9A91-5A8A0E3A9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81EFB7-5CF9-425F-91CC-F2AED3B21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9B499B-41D8-4419-B350-A683D631E8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C54CFC-3AA0-437A-87DA-325A88B75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4DF9-BA4B-8047-B690-096F1131FD66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FB0EDC-D8FC-42ED-94CC-8CC930262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D955F8-55BB-4FCC-BF6E-82F406875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730-9FD5-7F47-BAB1-65A008586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565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6DFF5-3332-462A-8F8F-20A632552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971C9A-E51C-4FAB-88A1-56FF00D11A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CC3348-A636-44CB-89D6-C12596FB89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4D6A0F-2FC5-4D75-973C-8F9D96382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4DF9-BA4B-8047-B690-096F1131FD66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F43A8B-4238-4071-9AEB-D0355FA13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E7FE22-E12A-4EEE-906A-B2FB68CA1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730-9FD5-7F47-BAB1-65A008586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14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54812A-1470-460D-9E91-E44753DA4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5D0437-11FB-48E2-8B30-5561E32B5C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3C1FFE-383C-4EDA-A978-8525ED6EFA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44DF9-BA4B-8047-B690-096F1131FD66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1F72D-F2B2-42F1-BA72-2305933C24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D02EF-A0BA-44B2-AA8E-FDFE34C2F0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8F730-9FD5-7F47-BAB1-65A008586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430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9444DF9-BA4B-8047-B690-096F1131FD66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668F730-9FD5-7F47-BAB1-65A008586D9C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62D1AD2-83B2-431E-A88C-FCCE81FBD397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1" y="0"/>
            <a:ext cx="18280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1174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SETRAC Perinatal Committee Meeting</a:t>
            </a:r>
          </a:p>
          <a:p>
            <a:r>
              <a:rPr lang="en-US" dirty="0"/>
              <a:t>12/9/2020</a:t>
            </a:r>
          </a:p>
          <a:p>
            <a:r>
              <a:rPr lang="en-US" dirty="0"/>
              <a:t>Hanine Hajj MD, Neo at HCA HNW </a:t>
            </a:r>
          </a:p>
          <a:p>
            <a:r>
              <a:rPr lang="en-US" dirty="0"/>
              <a:t>Soji Tom, Neonatal Program Manager at TWHT </a:t>
            </a:r>
          </a:p>
        </p:txBody>
      </p:sp>
      <p:sp>
        <p:nvSpPr>
          <p:cNvPr id="4" name="Rectangle 3"/>
          <p:cNvSpPr/>
          <p:nvPr/>
        </p:nvSpPr>
        <p:spPr>
          <a:xfrm>
            <a:off x="850789" y="2113586"/>
            <a:ext cx="7569642" cy="11079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defTabSz="914400"/>
            <a:r>
              <a:rPr lang="en-US" sz="6600" b="1" kern="0" dirty="0">
                <a:solidFill>
                  <a:schemeClr val="accent1"/>
                </a:solidFill>
                <a:effectLst>
                  <a:reflection blurRad="63500" stA="95000" endPos="43000" dir="5400000" sy="-100000" algn="bl" rotWithShape="0"/>
                </a:effectLst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Antibiotics Timeliness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39041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118" y="1028075"/>
            <a:ext cx="7477167" cy="548783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2700" b="1" dirty="0">
                <a:ln w="3175" cmpd="sng">
                  <a:solidFill>
                    <a:schemeClr val="accent1"/>
                  </a:solidFill>
                </a:ln>
                <a:solidFill>
                  <a:schemeClr val="accent1"/>
                </a:solidFill>
              </a:rPr>
              <a:t>Timing of antibiotics: </a:t>
            </a:r>
            <a:r>
              <a:rPr lang="en-US" sz="2101" b="1" dirty="0">
                <a:ln w="3175" cmpd="sng">
                  <a:solidFill>
                    <a:schemeClr val="accent1"/>
                  </a:solidFill>
                </a:ln>
                <a:solidFill>
                  <a:schemeClr val="accent1"/>
                </a:solidFill>
              </a:rPr>
              <a:t>evidence &amp; Guidelines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7204" y="1828383"/>
            <a:ext cx="8029592" cy="4312773"/>
          </a:xfrm>
        </p:spPr>
        <p:txBody>
          <a:bodyPr>
            <a:normAutofit/>
          </a:bodyPr>
          <a:lstStyle/>
          <a:p>
            <a:pPr marL="257166" indent="-257166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101" dirty="0"/>
              <a:t>Antibiotic timing is linked with poor survival: 8% - 9% for each hour delayed in pediatric and adult population</a:t>
            </a:r>
            <a:r>
              <a:rPr lang="en-US" sz="2101" baseline="30000" dirty="0">
                <a:solidFill>
                  <a:srgbClr val="B15407"/>
                </a:solidFill>
              </a:rPr>
              <a:t>2,3</a:t>
            </a:r>
            <a:r>
              <a:rPr lang="en-US" sz="2101" dirty="0"/>
              <a:t>… HIGHER RISK of mortality in babies due to immaturity, immunosuppression, possible delay in diagnosis and high risk of infection in the VLBW population</a:t>
            </a:r>
            <a:r>
              <a:rPr lang="en-US" sz="2101" baseline="30000" dirty="0">
                <a:solidFill>
                  <a:srgbClr val="B15407"/>
                </a:solidFill>
              </a:rPr>
              <a:t>4</a:t>
            </a:r>
            <a:r>
              <a:rPr lang="en-US" sz="2101" dirty="0"/>
              <a:t>.</a:t>
            </a:r>
          </a:p>
          <a:p>
            <a:pPr marL="257166" indent="-257166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101" dirty="0"/>
              <a:t>Guidelines for management of sepsis</a:t>
            </a:r>
            <a:r>
              <a:rPr lang="en-US" sz="2101" baseline="30000" dirty="0">
                <a:solidFill>
                  <a:srgbClr val="B15407"/>
                </a:solidFill>
              </a:rPr>
              <a:t>1</a:t>
            </a:r>
            <a:r>
              <a:rPr lang="en-US" sz="2101" dirty="0"/>
              <a:t>:</a:t>
            </a:r>
          </a:p>
          <a:p>
            <a:pPr marL="600055" lvl="1" indent="-257166">
              <a:lnSpc>
                <a:spcPct val="150000"/>
              </a:lnSpc>
              <a:buClr>
                <a:srgbClr val="F68426"/>
              </a:buClr>
              <a:buFont typeface="Wingdings" panose="05000000000000000000" pitchFamily="2" charset="2"/>
              <a:buChar char="Ø"/>
            </a:pPr>
            <a:r>
              <a:rPr lang="en-US" sz="1800" dirty="0"/>
              <a:t>Blood cultures to be drawn before antibiotic administration</a:t>
            </a:r>
          </a:p>
          <a:p>
            <a:pPr marL="600055" lvl="1" indent="-257166">
              <a:lnSpc>
                <a:spcPct val="150000"/>
              </a:lnSpc>
              <a:buClr>
                <a:srgbClr val="F68426"/>
              </a:buClr>
              <a:buFont typeface="Wingdings" panose="05000000000000000000" pitchFamily="2" charset="2"/>
              <a:buChar char="Ø"/>
            </a:pPr>
            <a:r>
              <a:rPr lang="en-US" sz="1800" dirty="0"/>
              <a:t>Administer antibiotics within ONE HOUR of diagnosis of sepsis</a:t>
            </a:r>
          </a:p>
        </p:txBody>
      </p:sp>
    </p:spTree>
    <p:extLst>
      <p:ext uri="{BB962C8B-B14F-4D97-AF65-F5344CB8AC3E}">
        <p14:creationId xmlns:p14="http://schemas.microsoft.com/office/powerpoint/2010/main" val="367839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118" y="1485394"/>
            <a:ext cx="7536563" cy="548783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2700" b="1" dirty="0">
                <a:ln w="3175" cmpd="sng">
                  <a:solidFill>
                    <a:schemeClr val="accent1"/>
                  </a:solidFill>
                </a:ln>
                <a:solidFill>
                  <a:schemeClr val="accent1"/>
                </a:solidFill>
              </a:rPr>
              <a:t>What does our data look like?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5454" y="2571527"/>
            <a:ext cx="7536563" cy="2515255"/>
          </a:xfrm>
        </p:spPr>
        <p:txBody>
          <a:bodyPr>
            <a:noAutofit/>
          </a:bodyPr>
          <a:lstStyle/>
          <a:p>
            <a:pPr marL="257166" indent="-257166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101" dirty="0"/>
              <a:t>Initiation of ABX: Only about --% infants received ABX within one hour (from </a:t>
            </a:r>
            <a:r>
              <a:rPr lang="en-US" sz="2101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July 2018- June 2019</a:t>
            </a:r>
            <a:r>
              <a:rPr lang="en-US" sz="2101" dirty="0"/>
              <a:t>)</a:t>
            </a:r>
          </a:p>
          <a:p>
            <a:pPr marL="257166" indent="-257166">
              <a:lnSpc>
                <a:spcPct val="200000"/>
              </a:lnSpc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101" dirty="0"/>
              <a:t>Causes of delay are multifactorial.</a:t>
            </a:r>
          </a:p>
        </p:txBody>
      </p:sp>
    </p:spTree>
    <p:extLst>
      <p:ext uri="{BB962C8B-B14F-4D97-AF65-F5344CB8AC3E}">
        <p14:creationId xmlns:p14="http://schemas.microsoft.com/office/powerpoint/2010/main" val="820466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88" y="1142404"/>
            <a:ext cx="7536563" cy="548783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2551" b="1" dirty="0">
                <a:ln w="3175" cmpd="sng">
                  <a:solidFill>
                    <a:schemeClr val="accent1"/>
                  </a:solidFill>
                </a:ln>
                <a:solidFill>
                  <a:schemeClr val="accent1"/>
                </a:solidFill>
              </a:rPr>
              <a:t>How are we tackling this issue?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5111" y="1840089"/>
            <a:ext cx="8048977" cy="4786489"/>
          </a:xfrm>
        </p:spPr>
        <p:txBody>
          <a:bodyPr>
            <a:normAutofit fontScale="85000" lnSpcReduction="10000"/>
          </a:bodyPr>
          <a:lstStyle/>
          <a:p>
            <a:pPr marL="257166" indent="-257166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Multidisciplinary project team including pharmacists, nurses, neonatologists, NICU leadership, NICU quality.</a:t>
            </a:r>
          </a:p>
          <a:p>
            <a:pPr marL="257166" indent="-257166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Pharmacy team will:</a:t>
            </a:r>
          </a:p>
          <a:p>
            <a:pPr marL="600055" lvl="1" indent="-257166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Track data (time of order entry-- time of order verification-- time drug prepared-- time drug tubed-- time drug scanned)</a:t>
            </a:r>
          </a:p>
          <a:p>
            <a:pPr marL="600055" lvl="1" indent="-257166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Present the data monthly in the NICU QAPI meeting.</a:t>
            </a:r>
          </a:p>
          <a:p>
            <a:pPr marL="600055" lvl="1" indent="-257166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Work on hastening the drug preparation phase.</a:t>
            </a:r>
          </a:p>
          <a:p>
            <a:pPr marL="600055" lvl="1" indent="-257166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Pharmacy techs will send iMobile notification to the bedside nurse (or charge nurse for new admissions) once the ABX is tubed.</a:t>
            </a:r>
          </a:p>
          <a:p>
            <a:pPr marL="600055" lvl="1" indent="-257166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endParaRPr lang="en-US" sz="700" dirty="0"/>
          </a:p>
          <a:p>
            <a:pPr marL="257166" indent="-257166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29023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293" y="1142404"/>
            <a:ext cx="7660095" cy="831976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551" b="1" dirty="0">
                <a:ln w="3175" cmpd="sng">
                  <a:solidFill>
                    <a:schemeClr val="accent1"/>
                  </a:solidFill>
                </a:ln>
                <a:solidFill>
                  <a:schemeClr val="accent1"/>
                </a:solidFill>
              </a:rPr>
              <a:t>Nursing responsibilities in </a:t>
            </a:r>
            <a:br>
              <a:rPr lang="en-US" sz="2551" b="1" dirty="0">
                <a:ln w="3175" cmpd="sng">
                  <a:solidFill>
                    <a:schemeClr val="accent1"/>
                  </a:solidFill>
                </a:ln>
                <a:solidFill>
                  <a:schemeClr val="accent1"/>
                </a:solidFill>
              </a:rPr>
            </a:br>
            <a:r>
              <a:rPr lang="en-US" sz="2551" b="1" dirty="0">
                <a:ln w="3175" cmpd="sng">
                  <a:solidFill>
                    <a:schemeClr val="accent1"/>
                  </a:solidFill>
                </a:ln>
                <a:solidFill>
                  <a:schemeClr val="accent1"/>
                </a:solidFill>
              </a:rPr>
              <a:t>timely initiation of antibiotics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3293" y="2342867"/>
            <a:ext cx="7660095" cy="3487058"/>
          </a:xfrm>
        </p:spPr>
        <p:txBody>
          <a:bodyPr>
            <a:noAutofit/>
          </a:bodyPr>
          <a:lstStyle/>
          <a:p>
            <a:pPr marL="257166" indent="-257166">
              <a:lnSpc>
                <a:spcPts val="2251"/>
              </a:lnSpc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650" dirty="0"/>
              <a:t>Be aware that the antibiotics should be administered within ONE hour of provider orders.</a:t>
            </a:r>
          </a:p>
          <a:p>
            <a:pPr marL="257166" indent="-257166">
              <a:lnSpc>
                <a:spcPts val="2251"/>
              </a:lnSpc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650" dirty="0"/>
              <a:t>Be Prompt in getting sepsis workup done.</a:t>
            </a:r>
          </a:p>
          <a:p>
            <a:pPr marL="257166" indent="-257166">
              <a:lnSpc>
                <a:spcPts val="2251"/>
              </a:lnSpc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650" dirty="0"/>
              <a:t>Obtain appropriate IV access in a timely manner: Get help if needed!</a:t>
            </a:r>
          </a:p>
          <a:p>
            <a:pPr marL="257166" indent="-257166">
              <a:lnSpc>
                <a:spcPts val="2251"/>
              </a:lnSpc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650" dirty="0"/>
              <a:t>Get an additional IV access, when infant needs other life-saving medications/blood products.</a:t>
            </a:r>
          </a:p>
          <a:p>
            <a:pPr marL="257166" indent="-257166">
              <a:lnSpc>
                <a:spcPts val="2251"/>
              </a:lnSpc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650" dirty="0"/>
              <a:t>Consult provider when an alternate IV access cannot be obtained in a timely manner- to determine the order in which the medications should be administered.</a:t>
            </a:r>
          </a:p>
        </p:txBody>
      </p:sp>
    </p:spTree>
    <p:extLst>
      <p:ext uri="{BB962C8B-B14F-4D97-AF65-F5344CB8AC3E}">
        <p14:creationId xmlns:p14="http://schemas.microsoft.com/office/powerpoint/2010/main" val="3382170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293" y="1142404"/>
            <a:ext cx="7660095" cy="831976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551" b="1" dirty="0">
                <a:ln w="3175" cmpd="sng">
                  <a:solidFill>
                    <a:schemeClr val="accent1"/>
                  </a:solidFill>
                </a:ln>
                <a:solidFill>
                  <a:schemeClr val="accent1"/>
                </a:solidFill>
              </a:rPr>
              <a:t>Nursing responsibilities in </a:t>
            </a:r>
            <a:br>
              <a:rPr lang="en-US" sz="2551" b="1" dirty="0">
                <a:ln w="3175" cmpd="sng">
                  <a:solidFill>
                    <a:schemeClr val="accent1"/>
                  </a:solidFill>
                </a:ln>
                <a:solidFill>
                  <a:schemeClr val="accent1"/>
                </a:solidFill>
              </a:rPr>
            </a:br>
            <a:r>
              <a:rPr lang="en-US" sz="2551" b="1" dirty="0">
                <a:ln w="3175" cmpd="sng">
                  <a:solidFill>
                    <a:schemeClr val="accent1"/>
                  </a:solidFill>
                </a:ln>
                <a:solidFill>
                  <a:schemeClr val="accent1"/>
                </a:solidFill>
              </a:rPr>
              <a:t>timely initiation of antibiotics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3293" y="2114208"/>
            <a:ext cx="7660095" cy="1464370"/>
          </a:xfrm>
        </p:spPr>
        <p:txBody>
          <a:bodyPr>
            <a:noAutofit/>
          </a:bodyPr>
          <a:lstStyle/>
          <a:p>
            <a:pPr marL="257166" indent="-257166">
              <a:lnSpc>
                <a:spcPts val="2251"/>
              </a:lnSpc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650" dirty="0"/>
              <a:t>If the Antibiotic is administered AFTER ONE HOUR, add the reason for delay in the “Text” box section in eMAR, along with “See Comments” from the drop down.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648" y="3429000"/>
            <a:ext cx="4705384" cy="287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48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623" y="1256734"/>
            <a:ext cx="7536563" cy="548783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2551" b="1" dirty="0">
                <a:ln w="3175" cmpd="sng">
                  <a:solidFill>
                    <a:schemeClr val="accent1"/>
                  </a:solidFill>
                </a:ln>
                <a:solidFill>
                  <a:schemeClr val="accent1"/>
                </a:solidFill>
              </a:rPr>
              <a:t>References: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7623" y="2044242"/>
            <a:ext cx="7536563" cy="3208571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pPr marL="258435" marR="0" lvl="0" indent="-258435" algn="l" defTabSz="6859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B1540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Dellinger R, Levy M,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Carlet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J, et al. Surviving Sepsis Campaign: international guidelines for management of severe sepsis and septic shock. </a:t>
            </a:r>
            <a:r>
              <a:rPr kumimoji="0" lang="en-US" sz="15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Intensive Care Med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2008;34:17-60.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B1540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58435" marR="0" lvl="0" indent="-258435" algn="l" defTabSz="6859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B1540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Garnacho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-Montero J,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Aldabo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-Pallas T,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Garnocho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-Montero C, et al. Timing of adequate antibiotic therapy is a greater determinant of outcome than are TNF and IL-10 polymorphisms in patients with sepsis.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Crit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Care. 2006;10:1-12.</a:t>
            </a:r>
          </a:p>
          <a:p>
            <a:pPr marL="258435" marR="0" lvl="0" indent="-258435" algn="l" defTabSz="6859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B1540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Pines J. Timing of antibiotics for acute severe infections.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Emerg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Med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Clin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N Am. 2008;26:245-257.</a:t>
            </a:r>
          </a:p>
          <a:p>
            <a:pPr marL="258435" marR="0" lvl="0" indent="-258435" algn="l" defTabSz="6859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B1540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4.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Zukowski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K (2013). Antibiotic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timimg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Neonates with suspected hospital acquired infections. </a:t>
            </a:r>
            <a:r>
              <a:rPr kumimoji="0" lang="en-US" sz="15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Advances in Neonatal Care.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13(1). 22-28</a:t>
            </a:r>
          </a:p>
        </p:txBody>
      </p:sp>
    </p:spTree>
    <p:extLst>
      <p:ext uri="{BB962C8B-B14F-4D97-AF65-F5344CB8AC3E}">
        <p14:creationId xmlns:p14="http://schemas.microsoft.com/office/powerpoint/2010/main" val="379447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564"/>
            <a:ext cx="8229600" cy="114300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b="1" dirty="0">
                <a:ln w="9525">
                  <a:solidFill>
                    <a:schemeClr val="accent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Issues involved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6564"/>
            <a:ext cx="8229600" cy="534097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/>
              <a:t>Multifactorial, involving different disciplines:</a:t>
            </a:r>
          </a:p>
          <a:p>
            <a:pPr lvl="1">
              <a:lnSpc>
                <a:spcPct val="110000"/>
              </a:lnSpc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b="1" dirty="0"/>
              <a:t>MD/NNP</a:t>
            </a:r>
            <a:r>
              <a:rPr lang="en-US" sz="2400" dirty="0"/>
              <a:t>: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Timely placement of order; p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sym typeface="Wingdings"/>
              </a:rPr>
              <a:t>rioritizing line placement upon admission.</a:t>
            </a:r>
          </a:p>
          <a:p>
            <a:pPr lvl="1">
              <a:lnSpc>
                <a:spcPct val="110000"/>
              </a:lnSpc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b="1" dirty="0"/>
              <a:t>Pharmacy</a:t>
            </a:r>
            <a:r>
              <a:rPr lang="en-US" sz="2400" dirty="0"/>
              <a:t>: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Rece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iving the order; Preparing the antibiotics; Delivering to NICU </a:t>
            </a:r>
          </a:p>
          <a:p>
            <a:pPr lvl="1">
              <a:lnSpc>
                <a:spcPct val="110000"/>
              </a:lnSpc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b="1" dirty="0">
                <a:sym typeface="Wingdings"/>
              </a:rPr>
              <a:t>RN</a:t>
            </a:r>
            <a:r>
              <a:rPr lang="en-US" sz="2400" dirty="0">
                <a:sym typeface="Wingdings"/>
              </a:rPr>
              <a:t>: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Be prompt in getting the cultures done; Obtain IV access in a timely manner (get help when needed); Check for antibiotics in the tubing system or at bedside as soon as access established; Scan medication at time of administration; Document the reason for delay, when applicable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224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564"/>
            <a:ext cx="8229600" cy="114300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b="1" dirty="0">
                <a:ln w="9525">
                  <a:solidFill>
                    <a:schemeClr val="accent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Discussion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589" y="1171149"/>
            <a:ext cx="8229600" cy="534097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Education to the Interdisciplinary team: Importance of timely initiation of ABX; expectations and individual responsibilities</a:t>
            </a:r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Communication between disciplines: Providers</a:t>
            </a:r>
            <a:r>
              <a:rPr lang="en-US" dirty="0">
                <a:latin typeface="Segoe UI Emoji" panose="020B0502040204020203" pitchFamily="34" charset="0"/>
                <a:ea typeface="Segoe UI Emoji" panose="020B0502040204020203" pitchFamily="34" charset="0"/>
              </a:rPr>
              <a:t>⇔ </a:t>
            </a:r>
            <a:r>
              <a:rPr lang="en-US" sz="2800" dirty="0">
                <a:ea typeface="Segoe UI Emoji" panose="020B0502040204020203" pitchFamily="34" charset="0"/>
              </a:rPr>
              <a:t>Nursing</a:t>
            </a:r>
            <a:r>
              <a:rPr lang="en-US" dirty="0">
                <a:latin typeface="Segoe UI Emoji" panose="020B0502040204020203" pitchFamily="34" charset="0"/>
                <a:ea typeface="Segoe UI Emoji" panose="020B0502040204020203" pitchFamily="34" charset="0"/>
              </a:rPr>
              <a:t>⇔ </a:t>
            </a:r>
            <a:r>
              <a:rPr lang="en-US" sz="2800" dirty="0">
                <a:ea typeface="Segoe UI Emoji" panose="020B0502040204020203" pitchFamily="34" charset="0"/>
              </a:rPr>
              <a:t>Pharmacy</a:t>
            </a:r>
            <a:endParaRPr lang="en-US" sz="3000" dirty="0">
              <a:ea typeface="Segoe UI Emoji" panose="020B0502040204020203" pitchFamily="34" charset="0"/>
            </a:endParaRPr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ea typeface="Segoe UI Emoji" panose="020B0502040204020203" pitchFamily="34" charset="0"/>
              </a:rPr>
              <a:t>Data collection &amp; tracking </a:t>
            </a:r>
          </a:p>
          <a:p>
            <a:pPr lvl="1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ea typeface="Segoe UI Emoji" panose="020B0502040204020203" pitchFamily="34" charset="0"/>
              </a:rPr>
              <a:t>Involve the Pharmacy team!!</a:t>
            </a:r>
            <a:endParaRPr lang="en-US" dirty="0"/>
          </a:p>
          <a:p>
            <a:pPr marL="0" indent="0">
              <a:lnSpc>
                <a:spcPct val="11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273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74643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b="1" dirty="0">
                <a:ln w="9525">
                  <a:solidFill>
                    <a:schemeClr val="accent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</a:rPr>
              <a:t>Data Tracking </a:t>
            </a:r>
            <a:endParaRPr lang="en-US" sz="2800" dirty="0">
              <a:ln>
                <a:solidFill>
                  <a:schemeClr val="accent1"/>
                </a:solidFill>
              </a:ln>
              <a:solidFill>
                <a:schemeClr val="accent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958809"/>
              </p:ext>
            </p:extLst>
          </p:nvPr>
        </p:nvGraphicFramePr>
        <p:xfrm>
          <a:off x="206738" y="954149"/>
          <a:ext cx="8587404" cy="5502309"/>
        </p:xfrm>
        <a:graphic>
          <a:graphicData uri="http://schemas.openxmlformats.org/drawingml/2006/table">
            <a:tbl>
              <a:tblPr/>
              <a:tblGrid>
                <a:gridCol w="715617">
                  <a:extLst>
                    <a:ext uri="{9D8B030D-6E8A-4147-A177-3AD203B41FA5}">
                      <a16:colId xmlns:a16="http://schemas.microsoft.com/office/drawing/2014/main" val="86725645"/>
                    </a:ext>
                  </a:extLst>
                </a:gridCol>
                <a:gridCol w="715617">
                  <a:extLst>
                    <a:ext uri="{9D8B030D-6E8A-4147-A177-3AD203B41FA5}">
                      <a16:colId xmlns:a16="http://schemas.microsoft.com/office/drawing/2014/main" val="4253519371"/>
                    </a:ext>
                  </a:extLst>
                </a:gridCol>
                <a:gridCol w="715617">
                  <a:extLst>
                    <a:ext uri="{9D8B030D-6E8A-4147-A177-3AD203B41FA5}">
                      <a16:colId xmlns:a16="http://schemas.microsoft.com/office/drawing/2014/main" val="3194570129"/>
                    </a:ext>
                  </a:extLst>
                </a:gridCol>
                <a:gridCol w="715617">
                  <a:extLst>
                    <a:ext uri="{9D8B030D-6E8A-4147-A177-3AD203B41FA5}">
                      <a16:colId xmlns:a16="http://schemas.microsoft.com/office/drawing/2014/main" val="3793319329"/>
                    </a:ext>
                  </a:extLst>
                </a:gridCol>
                <a:gridCol w="715617">
                  <a:extLst>
                    <a:ext uri="{9D8B030D-6E8A-4147-A177-3AD203B41FA5}">
                      <a16:colId xmlns:a16="http://schemas.microsoft.com/office/drawing/2014/main" val="54796628"/>
                    </a:ext>
                  </a:extLst>
                </a:gridCol>
                <a:gridCol w="715617">
                  <a:extLst>
                    <a:ext uri="{9D8B030D-6E8A-4147-A177-3AD203B41FA5}">
                      <a16:colId xmlns:a16="http://schemas.microsoft.com/office/drawing/2014/main" val="3616369292"/>
                    </a:ext>
                  </a:extLst>
                </a:gridCol>
                <a:gridCol w="715617">
                  <a:extLst>
                    <a:ext uri="{9D8B030D-6E8A-4147-A177-3AD203B41FA5}">
                      <a16:colId xmlns:a16="http://schemas.microsoft.com/office/drawing/2014/main" val="3863006255"/>
                    </a:ext>
                  </a:extLst>
                </a:gridCol>
                <a:gridCol w="715617">
                  <a:extLst>
                    <a:ext uri="{9D8B030D-6E8A-4147-A177-3AD203B41FA5}">
                      <a16:colId xmlns:a16="http://schemas.microsoft.com/office/drawing/2014/main" val="1158881269"/>
                    </a:ext>
                  </a:extLst>
                </a:gridCol>
                <a:gridCol w="715617">
                  <a:extLst>
                    <a:ext uri="{9D8B030D-6E8A-4147-A177-3AD203B41FA5}">
                      <a16:colId xmlns:a16="http://schemas.microsoft.com/office/drawing/2014/main" val="3684818454"/>
                    </a:ext>
                  </a:extLst>
                </a:gridCol>
                <a:gridCol w="715617">
                  <a:extLst>
                    <a:ext uri="{9D8B030D-6E8A-4147-A177-3AD203B41FA5}">
                      <a16:colId xmlns:a16="http://schemas.microsoft.com/office/drawing/2014/main" val="3256198149"/>
                    </a:ext>
                  </a:extLst>
                </a:gridCol>
                <a:gridCol w="715617">
                  <a:extLst>
                    <a:ext uri="{9D8B030D-6E8A-4147-A177-3AD203B41FA5}">
                      <a16:colId xmlns:a16="http://schemas.microsoft.com/office/drawing/2014/main" val="1919495282"/>
                    </a:ext>
                  </a:extLst>
                </a:gridCol>
                <a:gridCol w="715617">
                  <a:extLst>
                    <a:ext uri="{9D8B030D-6E8A-4147-A177-3AD203B41FA5}">
                      <a16:colId xmlns:a16="http://schemas.microsoft.com/office/drawing/2014/main" val="794234918"/>
                    </a:ext>
                  </a:extLst>
                </a:gridCol>
              </a:tblGrid>
              <a:tr h="8547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ACCT#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Antibiotic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Order Entered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Order Start Time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Adj Start Time &gt;30min RPh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Adj Start Time &gt; 30 min provider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Order  verified by pharmacist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 Prepared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 Tubed to NICU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 Scanned by Nurse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Admin &gt; 1hr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5738817"/>
                  </a:ext>
                </a:extLst>
              </a:tr>
              <a:tr h="2581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6935676"/>
                  </a:ext>
                </a:extLst>
              </a:tr>
              <a:tr h="2581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448448"/>
                  </a:ext>
                </a:extLst>
              </a:tr>
              <a:tr h="2581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892386"/>
                  </a:ext>
                </a:extLst>
              </a:tr>
              <a:tr h="2581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8954820"/>
                  </a:ext>
                </a:extLst>
              </a:tr>
              <a:tr h="2581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3336180"/>
                  </a:ext>
                </a:extLst>
              </a:tr>
              <a:tr h="2581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1814117"/>
                  </a:ext>
                </a:extLst>
              </a:tr>
              <a:tr h="2581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946528"/>
                  </a:ext>
                </a:extLst>
              </a:tr>
              <a:tr h="2581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024745"/>
                  </a:ext>
                </a:extLst>
              </a:tr>
              <a:tr h="2581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4157699"/>
                  </a:ext>
                </a:extLst>
              </a:tr>
              <a:tr h="2581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4033679"/>
                  </a:ext>
                </a:extLst>
              </a:tr>
              <a:tr h="2581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485828"/>
                  </a:ext>
                </a:extLst>
              </a:tr>
              <a:tr h="2581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9222186"/>
                  </a:ext>
                </a:extLst>
              </a:tr>
              <a:tr h="2581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5666242"/>
                  </a:ext>
                </a:extLst>
              </a:tr>
              <a:tr h="2581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381931"/>
                  </a:ext>
                </a:extLst>
              </a:tr>
              <a:tr h="2581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644520"/>
                  </a:ext>
                </a:extLst>
              </a:tr>
              <a:tr h="2581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1029538"/>
                  </a:ext>
                </a:extLst>
              </a:tr>
              <a:tr h="2581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8565250"/>
                  </a:ext>
                </a:extLst>
              </a:tr>
              <a:tr h="2581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10294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0843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222" y="469127"/>
            <a:ext cx="8229600" cy="874643"/>
          </a:xfrm>
        </p:spPr>
        <p:txBody>
          <a:bodyPr>
            <a:normAutofit/>
          </a:bodyPr>
          <a:lstStyle/>
          <a:p>
            <a:r>
              <a:rPr lang="en-US" sz="2800" dirty="0"/>
              <a:t>Data Reporting &amp; Follow-up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37037" y="2178658"/>
            <a:ext cx="7203881" cy="2276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Monthly progress, present data </a:t>
            </a:r>
            <a:r>
              <a:rPr lang="en-US" sz="2000"/>
              <a:t>to staff</a:t>
            </a:r>
            <a:endParaRPr lang="en-US" sz="2000" dirty="0"/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Source of delay: Pharmacy vs. Nursing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Specific reasons for delay </a:t>
            </a:r>
          </a:p>
        </p:txBody>
      </p:sp>
    </p:spTree>
    <p:extLst>
      <p:ext uri="{BB962C8B-B14F-4D97-AF65-F5344CB8AC3E}">
        <p14:creationId xmlns:p14="http://schemas.microsoft.com/office/powerpoint/2010/main" val="3125050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_5433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652" y="1483788"/>
            <a:ext cx="3796580" cy="4754459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b="1" dirty="0">
                <a:ln w="9525">
                  <a:solidFill>
                    <a:schemeClr val="accent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</a:rPr>
              <a:t>Example of QAPI Board  </a:t>
            </a:r>
            <a:endParaRPr lang="en-US" dirty="0">
              <a:ln>
                <a:solidFill>
                  <a:schemeClr val="accent1"/>
                </a:solidFill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73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20-12-09 at 9.12.1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341" y="0"/>
            <a:ext cx="51179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758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3032" y="2685857"/>
            <a:ext cx="4991963" cy="138348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4800" b="1" dirty="0">
                <a:ln w="12700" cmpd="sng">
                  <a:solidFill>
                    <a:schemeClr val="accent1"/>
                  </a:solidFill>
                  <a:prstDash val="solid"/>
                </a:ln>
                <a:solidFill>
                  <a:schemeClr val="accent1"/>
                </a:solidFill>
                <a:ea typeface="+mn-ea"/>
                <a:cs typeface="+mn-cs"/>
              </a:rPr>
              <a:t>Timely Initiation of Antibiotics in NICU </a:t>
            </a:r>
            <a:endParaRPr lang="en-US" sz="4800" b="1" dirty="0">
              <a:ln w="12700" cmpd="sng">
                <a:solidFill>
                  <a:schemeClr val="accent1"/>
                </a:solidFill>
                <a:prstDash val="solid"/>
              </a:ln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55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953" y="1256734"/>
            <a:ext cx="7536563" cy="548783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2700" b="1" dirty="0">
                <a:ln w="3175" cmpd="sng">
                  <a:solidFill>
                    <a:schemeClr val="accent1"/>
                  </a:solidFill>
                </a:ln>
                <a:solidFill>
                  <a:schemeClr val="accent1"/>
                </a:solidFill>
              </a:rPr>
              <a:t>We know this about infants &amp; infections…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377" y="2057042"/>
            <a:ext cx="8213245" cy="4524379"/>
          </a:xfrm>
        </p:spPr>
        <p:txBody>
          <a:bodyPr>
            <a:noAutofit/>
          </a:bodyPr>
          <a:lstStyle/>
          <a:p>
            <a:pPr marL="257166" indent="-257166">
              <a:lnSpc>
                <a:spcPts val="3001"/>
              </a:lnSpc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101" dirty="0"/>
              <a:t>Higher susceptibility to infections due to:</a:t>
            </a:r>
          </a:p>
          <a:p>
            <a:pPr marL="600055" lvl="1" indent="-257166">
              <a:lnSpc>
                <a:spcPts val="3001"/>
              </a:lnSpc>
              <a:buClr>
                <a:srgbClr val="F68426"/>
              </a:buClr>
              <a:buFont typeface="Wingdings" panose="05000000000000000000" pitchFamily="2" charset="2"/>
              <a:buChar char="Ø"/>
            </a:pPr>
            <a:r>
              <a:rPr lang="en-US" sz="1650" dirty="0"/>
              <a:t>Immaturity (decreased barrier function; Immunocompromised status…)</a:t>
            </a:r>
          </a:p>
          <a:p>
            <a:pPr marL="600055" lvl="1" indent="-257166">
              <a:lnSpc>
                <a:spcPts val="3001"/>
              </a:lnSpc>
              <a:buClr>
                <a:srgbClr val="F68426"/>
              </a:buClr>
              <a:buFont typeface="Wingdings" panose="05000000000000000000" pitchFamily="2" charset="2"/>
              <a:buChar char="Ø"/>
            </a:pPr>
            <a:r>
              <a:rPr lang="en-US" sz="1650" dirty="0"/>
              <a:t>↑↑ interventions &amp; invasive procedures for premature and ill infants.</a:t>
            </a:r>
          </a:p>
          <a:p>
            <a:pPr marL="257166" indent="-257166">
              <a:lnSpc>
                <a:spcPts val="3001"/>
              </a:lnSpc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101" dirty="0"/>
              <a:t>Challenges in diagnosis:</a:t>
            </a:r>
          </a:p>
          <a:p>
            <a:pPr marL="600055" lvl="1" indent="-257166">
              <a:lnSpc>
                <a:spcPts val="3001"/>
              </a:lnSpc>
              <a:buClr>
                <a:srgbClr val="F68426"/>
              </a:buClr>
              <a:buFont typeface="Wingdings" panose="05000000000000000000" pitchFamily="2" charset="2"/>
              <a:buChar char="Ø"/>
            </a:pPr>
            <a:r>
              <a:rPr lang="en-US" sz="1650" dirty="0"/>
              <a:t>Non-specific, subtle signs causing delay in identification of sepsis.</a:t>
            </a:r>
          </a:p>
          <a:p>
            <a:pPr marL="128584" indent="-128584">
              <a:lnSpc>
                <a:spcPts val="3001"/>
              </a:lnSpc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251" dirty="0"/>
              <a:t>  </a:t>
            </a:r>
            <a:r>
              <a:rPr lang="en-US" sz="2101" dirty="0"/>
              <a:t>Higher risk of mortality</a:t>
            </a:r>
          </a:p>
          <a:p>
            <a:pPr marL="557258" lvl="1" indent="-214370">
              <a:lnSpc>
                <a:spcPts val="3001"/>
              </a:lnSpc>
              <a:buClr>
                <a:srgbClr val="F68426"/>
              </a:buClr>
              <a:buFont typeface="Wingdings" panose="05000000000000000000" pitchFamily="2" charset="2"/>
              <a:buChar char="Ø"/>
            </a:pPr>
            <a:r>
              <a:rPr lang="en-US" sz="1650" dirty="0">
                <a:solidFill>
                  <a:prstClr val="black"/>
                </a:solidFill>
              </a:rPr>
              <a:t>On account of the above and more…</a:t>
            </a:r>
            <a:endParaRPr lang="en-US" sz="1650" dirty="0"/>
          </a:p>
        </p:txBody>
      </p:sp>
    </p:spTree>
    <p:extLst>
      <p:ext uri="{BB962C8B-B14F-4D97-AF65-F5344CB8AC3E}">
        <p14:creationId xmlns:p14="http://schemas.microsoft.com/office/powerpoint/2010/main" val="2558889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38D1ABFFC2584B9A4A8B0F3E8D94B3" ma:contentTypeVersion="15" ma:contentTypeDescription="Create a new document." ma:contentTypeScope="" ma:versionID="6aba78ac73247fddff0c939518e7b297">
  <xsd:schema xmlns:xsd="http://www.w3.org/2001/XMLSchema" xmlns:xs="http://www.w3.org/2001/XMLSchema" xmlns:p="http://schemas.microsoft.com/office/2006/metadata/properties" xmlns:ns1="http://schemas.microsoft.com/sharepoint/v3" xmlns:ns3="40876564-224f-4c59-9ef2-65527ec34062" xmlns:ns4="019399cc-0a18-42b1-b120-3c797446913a" targetNamespace="http://schemas.microsoft.com/office/2006/metadata/properties" ma:root="true" ma:fieldsID="d1045e13b8bc263d9be58477bf933844" ns1:_="" ns3:_="" ns4:_="">
    <xsd:import namespace="http://schemas.microsoft.com/sharepoint/v3"/>
    <xsd:import namespace="40876564-224f-4c59-9ef2-65527ec34062"/>
    <xsd:import namespace="019399cc-0a18-42b1-b120-3c797446913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1:_ip_UnifiedCompliancePolicyProperties" minOccurs="0"/>
                <xsd:element ref="ns1:_ip_UnifiedCompliancePolicyUIAction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876564-224f-4c59-9ef2-65527ec3406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399cc-0a18-42b1-b120-3c797446913a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48AB054-B433-45ED-B8B7-B24820104E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0876564-224f-4c59-9ef2-65527ec34062"/>
    <ds:schemaRef ds:uri="019399cc-0a18-42b1-b120-3c797446913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F29EC7D-266C-400F-93EC-5C960490E0A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2F059A-A3E2-4A1F-A5E9-7519A2869268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019399cc-0a18-42b1-b120-3c797446913a"/>
    <ds:schemaRef ds:uri="40876564-224f-4c59-9ef2-65527ec3406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</TotalTime>
  <Words>966</Words>
  <Application>Microsoft Office PowerPoint</Application>
  <PresentationFormat>On-screen Show (4:3)</PresentationFormat>
  <Paragraphs>287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Arial</vt:lpstr>
      <vt:lpstr>Arial Narrow</vt:lpstr>
      <vt:lpstr>Calibri</vt:lpstr>
      <vt:lpstr>Calibri Light</vt:lpstr>
      <vt:lpstr>Century Gothic</vt:lpstr>
      <vt:lpstr>Franklin Gothic Book</vt:lpstr>
      <vt:lpstr>Segoe UI Emoji</vt:lpstr>
      <vt:lpstr>Wingdings</vt:lpstr>
      <vt:lpstr>Wingdings 3</vt:lpstr>
      <vt:lpstr>Office Theme</vt:lpstr>
      <vt:lpstr>Slice</vt:lpstr>
      <vt:lpstr>PowerPoint Presentation</vt:lpstr>
      <vt:lpstr>Issues involved</vt:lpstr>
      <vt:lpstr>Discussion points</vt:lpstr>
      <vt:lpstr>Data Tracking </vt:lpstr>
      <vt:lpstr>Data Reporting &amp; Follow-up</vt:lpstr>
      <vt:lpstr>Example of QAPI Board  </vt:lpstr>
      <vt:lpstr>PowerPoint Presentation</vt:lpstr>
      <vt:lpstr>Timely Initiation of Antibiotics in NICU </vt:lpstr>
      <vt:lpstr>We know this about infants &amp; infections…</vt:lpstr>
      <vt:lpstr>Timing of antibiotics: evidence &amp; Guidelines</vt:lpstr>
      <vt:lpstr>What does our data look like?</vt:lpstr>
      <vt:lpstr>How are we tackling this issue?</vt:lpstr>
      <vt:lpstr>Nursing responsibilities in  timely initiation of antibiotics</vt:lpstr>
      <vt:lpstr>Nursing responsibilities in  timely initiation of antibiotics </vt:lpstr>
      <vt:lpstr>References:</vt:lpstr>
    </vt:vector>
  </TitlesOfParts>
  <Company>Boston Children's Hospital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Antibiotics Timeliness</dc:title>
  <dc:creator>Hanine Hajj</dc:creator>
  <cp:lastModifiedBy>Tonya Carter</cp:lastModifiedBy>
  <cp:revision>19</cp:revision>
  <cp:lastPrinted>2020-12-08T21:34:12Z</cp:lastPrinted>
  <dcterms:created xsi:type="dcterms:W3CDTF">2020-10-06T14:54:31Z</dcterms:created>
  <dcterms:modified xsi:type="dcterms:W3CDTF">2021-06-23T14:28:10Z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0x010100BD38D1ABFFC2584B9A4A8B0F3E8D94B3</vt:lpwstr>
  </property>
</Properties>
</file>