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4"/>
  </p:notesMasterIdLst>
  <p:sldIdLst>
    <p:sldId id="264" r:id="rId5"/>
    <p:sldId id="281" r:id="rId6"/>
    <p:sldId id="284" r:id="rId7"/>
    <p:sldId id="341" r:id="rId8"/>
    <p:sldId id="352" r:id="rId9"/>
    <p:sldId id="353" r:id="rId10"/>
    <p:sldId id="355" r:id="rId11"/>
    <p:sldId id="354" r:id="rId12"/>
    <p:sldId id="356" r:id="rId13"/>
    <p:sldId id="357" r:id="rId14"/>
    <p:sldId id="358" r:id="rId15"/>
    <p:sldId id="359" r:id="rId16"/>
    <p:sldId id="360" r:id="rId17"/>
    <p:sldId id="336" r:id="rId18"/>
    <p:sldId id="335" r:id="rId19"/>
    <p:sldId id="333" r:id="rId20"/>
    <p:sldId id="332" r:id="rId21"/>
    <p:sldId id="334" r:id="rId22"/>
    <p:sldId id="351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880EE69-5148-4959-9854-0B63BE20B416}">
          <p14:sldIdLst>
            <p14:sldId id="264"/>
            <p14:sldId id="281"/>
            <p14:sldId id="284"/>
          </p14:sldIdLst>
        </p14:section>
        <p14:section name="Untitled Section" id="{276C25C9-C21C-4CA5-B5B2-2DFEF83B50E2}">
          <p14:sldIdLst>
            <p14:sldId id="341"/>
            <p14:sldId id="352"/>
            <p14:sldId id="353"/>
            <p14:sldId id="355"/>
            <p14:sldId id="354"/>
            <p14:sldId id="356"/>
            <p14:sldId id="357"/>
            <p14:sldId id="358"/>
            <p14:sldId id="359"/>
            <p14:sldId id="360"/>
            <p14:sldId id="336"/>
            <p14:sldId id="335"/>
            <p14:sldId id="333"/>
            <p14:sldId id="332"/>
            <p14:sldId id="334"/>
            <p14:sldId id="35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9" autoAdjust="0"/>
    <p:restoredTop sz="94660"/>
  </p:normalViewPr>
  <p:slideViewPr>
    <p:cSldViewPr snapToGrid="0">
      <p:cViewPr varScale="1">
        <p:scale>
          <a:sx n="87" d="100"/>
          <a:sy n="87" d="100"/>
        </p:scale>
        <p:origin x="51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F0BD6A-2924-400A-945E-E3657169B42C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08AA46-DF64-47AB-9928-CB579121F1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62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9FDFD-603C-47BB-B266-8B7650C0E0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B12FED-A22E-468A-A2D3-B8766301C2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08F37F-7EBE-495D-A1F1-3E48CB543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B1213-F1D1-4916-9112-8FDCF06CCABF}" type="datetime1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42ECBB-0554-4F4C-BFF4-F50B61D8B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841811-A0DD-4185-9887-358F3DD8E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BF7BC-8D22-4BFC-B5A7-C27304ED2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209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1D9E8-F07A-4EB0-AD04-7C4CD504F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44EB46-6AB7-41A2-8113-74E855024E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CA82E7-338E-410C-A107-C5F4CFDDE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13321-CB01-43C5-9CB7-4537B01CEAEC}" type="datetime1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2D6167-57CA-4738-880D-DF7CFCE8C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1C5234-3200-413C-8BED-231C76CD6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BF7BC-8D22-4BFC-B5A7-C27304ED2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411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7A7D7C-46F9-4482-86EF-6AD9F25170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9AAC0B-EC9A-4500-812C-8EE5EFECD2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F0A8F3-A831-4C85-BBD0-CD99CBB824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57421-4273-4A75-B516-3F2F8F5B6BC1}" type="datetime1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E8FD32-7F93-4046-A91E-A1D5B45E9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278AB4-E23F-4734-B369-5088BAEAF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BF7BC-8D22-4BFC-B5A7-C27304ED2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388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C4FE17-A361-4DB6-B56A-6F07F7A29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6B2907-0464-46BC-A368-24676CBB2E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7DB051-4F0C-4C40-8422-AEBAA3C317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14DB3-FECA-48AA-9576-CE14108157FE}" type="datetime1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F6469E-18AC-429D-BBD4-193B8E7D0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486A32-E671-4244-B37D-922CB49B3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 b="1">
                <a:solidFill>
                  <a:srgbClr val="FF0000"/>
                </a:solidFill>
              </a:defRPr>
            </a:lvl1pPr>
          </a:lstStyle>
          <a:p>
            <a:fld id="{9FDBF7BC-8D22-4BFC-B5A7-C27304ED2EE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58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B5B7C-E482-42EF-A657-393894B32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C3B545-1F1F-42DF-ADBB-DE88AEC4B0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EF680D-47E3-472C-9C24-89749A25D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D4BE6-4917-449C-AC9C-C62775ED97A0}" type="datetime1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9C8D7B-B7E5-4575-947D-C00BDC137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EE5FA5-7735-4D04-9000-CAB78C85C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BF7BC-8D22-4BFC-B5A7-C27304ED2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536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F8593-8B21-4BEE-B355-57F0BDBFD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B5371C-7FF5-42E2-8B69-F54D37E9B7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3F6649-A47D-490A-9357-F6A077A32B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EDDF2D-2448-4D06-86E3-DC30E7C95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D7F33-1AC5-4F0E-8355-F55C9AB9348E}" type="datetime1">
              <a:rPr lang="en-US" smtClean="0"/>
              <a:t>6/1/2020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03659A-76B3-48F1-9531-25DBFA14C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25512E-C1B6-4E92-8A05-556F25F44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BF7BC-8D22-4BFC-B5A7-C27304ED2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728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96C6A3-E8CB-482D-8489-D16329326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16D7E4-9A36-4869-9C0F-CB11DF29B0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056FA3-C27C-4878-9D51-FC86CFF9AD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C183F3-B293-48DB-925F-EB400452D2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22FBAAB-A2DB-43C1-A7F0-5F755A0346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B41785B-7759-4315-9A17-1D586A9F71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09CDA-F2DE-4FE2-B8C4-275FA30D4A4F}" type="datetime1">
              <a:rPr lang="en-US" smtClean="0"/>
              <a:t>6/1/2020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274A926-098C-435E-8362-F6F17EB18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1199E71-15C5-4690-8959-CDB7AF37C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BF7BC-8D22-4BFC-B5A7-C27304ED2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657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0A7E74-5AD4-4877-A1F4-A2AE7D4ED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80760A-F420-495B-9BE6-6481FF6B5E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36C0B-0BB8-4618-A3C6-6D5692E3FD67}" type="datetime1">
              <a:rPr lang="en-US" smtClean="0"/>
              <a:t>6/1/2020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79EBB5-8F43-4861-B541-727414615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F69249-B62E-4708-B2AB-DD3E1A901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BF7BC-8D22-4BFC-B5A7-C27304ED2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380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4F7365B-2A4C-420A-B570-F1273D5D1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10929-C6E4-46A5-9A6A-08955BC4CBA5}" type="datetime1">
              <a:rPr lang="en-US" smtClean="0"/>
              <a:t>6/1/2020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BE76C6-A693-442D-BC93-E2C66786E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A7E896-1269-4E38-8122-4416BD5BC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BF7BC-8D22-4BFC-B5A7-C27304ED2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509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4B647C-1C67-4BE8-AFBD-3F9D64D6F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D50E5F-B57F-495E-8914-E8F47DA292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A5E1EC-53C9-4582-AA3B-D59DF33D48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6B6817-3D1F-4D1C-85B7-BEDF0BDF1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91A7-6262-4D55-8B31-243C9BC49121}" type="datetime1">
              <a:rPr lang="en-US" smtClean="0"/>
              <a:t>6/1/2020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3BB785-2CE8-498A-94BD-A18A55C47E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9DC867-273F-4007-8395-407470594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BF7BC-8D22-4BFC-B5A7-C27304ED2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668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EAFDCD-A112-4272-96A6-A73F5B9C04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D3E8A90-0D1B-40BC-A5C9-CF2A142177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B48BCB-83FC-4316-870C-01E2F44F9D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ABDF87-C99B-4230-993E-1053A2F55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B3FAB-DDEB-4FC0-8D29-3F4B5AA113C3}" type="datetime1">
              <a:rPr lang="en-US" smtClean="0"/>
              <a:t>6/1/2020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3660C5-C05F-4AE8-ACF4-FECB47AF1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51DA3D-B969-4943-AFD0-883CC7E89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BF7BC-8D22-4BFC-B5A7-C27304ED2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322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029F5E1-CA03-48B9-9204-82DB6E1C8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42F7ED-3439-4CC1-8F3C-6A4647945E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658E7E-8C1E-410E-B310-FB7E60AA77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AE59C5-84C5-4670-8CFC-0781E08C7176}" type="datetime1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01FC2C-6C8A-4BDE-A700-6094210A61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BB646F-2B5F-4D84-9AA4-74475E3C5C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DBF7BC-8D22-4BFC-B5A7-C27304ED2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824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s3.amazonaws.com/cdn.smfm.org/media/2383/Practical_guidance_LMIC_05-20-20.pd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3E6838-43B1-4BEB-98A4-78642F5A08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2740" y="960387"/>
            <a:ext cx="10953947" cy="1862163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  <a:latin typeface="+mn-lt"/>
              </a:rPr>
              <a:t>SETRAC Maternal Workgroup</a:t>
            </a:r>
            <a:br>
              <a:rPr lang="en-US" b="1" dirty="0">
                <a:solidFill>
                  <a:srgbClr val="FF0000"/>
                </a:solidFill>
                <a:latin typeface="+mn-lt"/>
              </a:rPr>
            </a:br>
            <a:r>
              <a:rPr lang="en-US" b="1" dirty="0">
                <a:solidFill>
                  <a:srgbClr val="FF0000"/>
                </a:solidFill>
                <a:latin typeface="+mn-lt"/>
              </a:rPr>
              <a:t>Weekly COVID19 Update:  Outpatient management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90E968-3ABC-496A-A1EB-15AC4EFFC6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7714" y="2904563"/>
            <a:ext cx="9144000" cy="1655762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/>
              <a:t>Eugene Toy, MD</a:t>
            </a:r>
          </a:p>
          <a:p>
            <a:r>
              <a:rPr lang="en-US" b="1" dirty="0"/>
              <a:t>Carey </a:t>
            </a:r>
            <a:r>
              <a:rPr lang="en-US" b="1" dirty="0" err="1"/>
              <a:t>Eppes</a:t>
            </a:r>
            <a:r>
              <a:rPr lang="en-US" b="1" dirty="0"/>
              <a:t>, MD</a:t>
            </a:r>
          </a:p>
          <a:p>
            <a:r>
              <a:rPr lang="en-US" b="1" dirty="0"/>
              <a:t>Christina Davidson, MD</a:t>
            </a:r>
          </a:p>
          <a:p>
            <a:endParaRPr lang="en-US" b="1" dirty="0"/>
          </a:p>
          <a:p>
            <a:r>
              <a:rPr lang="en-US" b="1" dirty="0"/>
              <a:t>June 1, 2020</a:t>
            </a:r>
          </a:p>
        </p:txBody>
      </p:sp>
      <p:pic>
        <p:nvPicPr>
          <p:cNvPr id="2052" name="Picture 4" descr="SouthEast Texas Regional Advisory Council SETRAC (TSA Q)">
            <a:extLst>
              <a:ext uri="{FF2B5EF4-FFF2-40B4-BE49-F238E27FC236}">
                <a16:creationId xmlns:a16="http://schemas.microsoft.com/office/drawing/2014/main" id="{203465A0-48E3-42E2-949E-C05ECFCA2E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249" y="4642338"/>
            <a:ext cx="2828925" cy="16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BF7BC-8D22-4BFC-B5A7-C27304ED2EE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6926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C6034B-B7C4-4E06-B4DF-972B81FC6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AA5D0D-3375-456D-9530-4315E9622E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0D6F38-6FED-43DB-BD5E-AD1E88E48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BF7BC-8D22-4BFC-B5A7-C27304ED2EE4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B2DE64-E809-4AAE-A1D3-91BB267344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720" y="738081"/>
            <a:ext cx="10745287" cy="5367487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45312DB-AAE9-4EB7-B47C-9DBEA086F73F}"/>
              </a:ext>
            </a:extLst>
          </p:cNvPr>
          <p:cNvCxnSpPr>
            <a:cxnSpLocks/>
          </p:cNvCxnSpPr>
          <p:nvPr/>
        </p:nvCxnSpPr>
        <p:spPr>
          <a:xfrm>
            <a:off x="2771903" y="2059110"/>
            <a:ext cx="6511511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9C8E5F8-0B43-4D07-9D02-7533E5795188}"/>
              </a:ext>
            </a:extLst>
          </p:cNvPr>
          <p:cNvCxnSpPr>
            <a:cxnSpLocks/>
          </p:cNvCxnSpPr>
          <p:nvPr/>
        </p:nvCxnSpPr>
        <p:spPr>
          <a:xfrm>
            <a:off x="1497347" y="2428834"/>
            <a:ext cx="7314517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5B7EE40-D8E8-460F-960C-E375066EFA05}"/>
              </a:ext>
            </a:extLst>
          </p:cNvPr>
          <p:cNvCxnSpPr>
            <a:cxnSpLocks/>
          </p:cNvCxnSpPr>
          <p:nvPr/>
        </p:nvCxnSpPr>
        <p:spPr>
          <a:xfrm>
            <a:off x="1497347" y="3647351"/>
            <a:ext cx="6117186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F6245CB-48B8-48B6-874B-869FE6779649}"/>
              </a:ext>
            </a:extLst>
          </p:cNvPr>
          <p:cNvCxnSpPr>
            <a:cxnSpLocks/>
          </p:cNvCxnSpPr>
          <p:nvPr/>
        </p:nvCxnSpPr>
        <p:spPr>
          <a:xfrm flipV="1">
            <a:off x="1547235" y="3977435"/>
            <a:ext cx="8892507" cy="4784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62DDE0E-810A-4C3E-8EBF-423D6439BB3A}"/>
              </a:ext>
            </a:extLst>
          </p:cNvPr>
          <p:cNvCxnSpPr>
            <a:cxnSpLocks/>
          </p:cNvCxnSpPr>
          <p:nvPr/>
        </p:nvCxnSpPr>
        <p:spPr>
          <a:xfrm flipV="1">
            <a:off x="1408503" y="5195952"/>
            <a:ext cx="8892507" cy="4784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29145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ED88A6-7E68-4E7E-B75A-347AAE802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14C80A-22D3-4DF0-B580-BD8DDE8B49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97A47C-F038-4734-8D64-6FA735488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BF7BC-8D22-4BFC-B5A7-C27304ED2EE4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9138DD-6641-412E-B8DA-637D10AFFA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849" y="881596"/>
            <a:ext cx="11408199" cy="5055853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1B67331-01B2-482A-8865-486380728301}"/>
              </a:ext>
            </a:extLst>
          </p:cNvPr>
          <p:cNvCxnSpPr>
            <a:cxnSpLocks/>
          </p:cNvCxnSpPr>
          <p:nvPr/>
        </p:nvCxnSpPr>
        <p:spPr>
          <a:xfrm>
            <a:off x="1164527" y="1366134"/>
            <a:ext cx="6511511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CDF8644-27D8-4F83-80B5-6C56EF61F32C}"/>
              </a:ext>
            </a:extLst>
          </p:cNvPr>
          <p:cNvCxnSpPr>
            <a:cxnSpLocks/>
          </p:cNvCxnSpPr>
          <p:nvPr/>
        </p:nvCxnSpPr>
        <p:spPr>
          <a:xfrm>
            <a:off x="2747984" y="2076195"/>
            <a:ext cx="6511511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68C6C7E-336C-4190-B8F1-19F907431FD0}"/>
              </a:ext>
            </a:extLst>
          </p:cNvPr>
          <p:cNvCxnSpPr>
            <a:cxnSpLocks/>
          </p:cNvCxnSpPr>
          <p:nvPr/>
        </p:nvCxnSpPr>
        <p:spPr>
          <a:xfrm>
            <a:off x="2469153" y="3470348"/>
            <a:ext cx="8286323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0CE3247-FEC0-4492-B356-82F4AB5A3C73}"/>
              </a:ext>
            </a:extLst>
          </p:cNvPr>
          <p:cNvCxnSpPr>
            <a:cxnSpLocks/>
          </p:cNvCxnSpPr>
          <p:nvPr/>
        </p:nvCxnSpPr>
        <p:spPr>
          <a:xfrm>
            <a:off x="1649746" y="4446939"/>
            <a:ext cx="6694667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31A1468-C375-44D6-8E59-E227B5E53F75}"/>
              </a:ext>
            </a:extLst>
          </p:cNvPr>
          <p:cNvCxnSpPr>
            <a:cxnSpLocks/>
          </p:cNvCxnSpPr>
          <p:nvPr/>
        </p:nvCxnSpPr>
        <p:spPr>
          <a:xfrm>
            <a:off x="1164527" y="4997082"/>
            <a:ext cx="9119398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8D6F253-2882-4546-9227-C4E8E6D97FF7}"/>
              </a:ext>
            </a:extLst>
          </p:cNvPr>
          <p:cNvCxnSpPr>
            <a:cxnSpLocks/>
          </p:cNvCxnSpPr>
          <p:nvPr/>
        </p:nvCxnSpPr>
        <p:spPr>
          <a:xfrm>
            <a:off x="4465388" y="5353821"/>
            <a:ext cx="5642902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64510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B8E3F3-BA49-41CB-8576-C0D8A9272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9741BB-4A83-42EE-827A-B81DDFD816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43D381-DB85-4839-B49C-EECA439A3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BF7BC-8D22-4BFC-B5A7-C27304ED2EE4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A36358-BBDE-4C7E-8DD7-27F09D4487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137" y="1119422"/>
            <a:ext cx="11135185" cy="4707315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A6C7CB3-93A7-4E3D-A756-24658B98954A}"/>
              </a:ext>
            </a:extLst>
          </p:cNvPr>
          <p:cNvCxnSpPr>
            <a:cxnSpLocks/>
          </p:cNvCxnSpPr>
          <p:nvPr/>
        </p:nvCxnSpPr>
        <p:spPr>
          <a:xfrm>
            <a:off x="2387144" y="3134111"/>
            <a:ext cx="7318617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E1440F3-2C08-44A8-99EC-0540C1D771A5}"/>
              </a:ext>
            </a:extLst>
          </p:cNvPr>
          <p:cNvCxnSpPr>
            <a:cxnSpLocks/>
          </p:cNvCxnSpPr>
          <p:nvPr/>
        </p:nvCxnSpPr>
        <p:spPr>
          <a:xfrm>
            <a:off x="988208" y="3493582"/>
            <a:ext cx="204612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4051FAE-C29D-4682-A8C6-691A0E028ACA}"/>
              </a:ext>
            </a:extLst>
          </p:cNvPr>
          <p:cNvCxnSpPr>
            <a:cxnSpLocks/>
          </p:cNvCxnSpPr>
          <p:nvPr/>
        </p:nvCxnSpPr>
        <p:spPr>
          <a:xfrm>
            <a:off x="838200" y="1501448"/>
            <a:ext cx="204612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A7B438C-85D7-49F7-87CD-AA4865D181F7}"/>
              </a:ext>
            </a:extLst>
          </p:cNvPr>
          <p:cNvCxnSpPr>
            <a:cxnSpLocks/>
          </p:cNvCxnSpPr>
          <p:nvPr/>
        </p:nvCxnSpPr>
        <p:spPr>
          <a:xfrm>
            <a:off x="988208" y="2502640"/>
            <a:ext cx="5732427" cy="35538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67D9ED6-0E70-4DB3-BE60-4A8098B26755}"/>
              </a:ext>
            </a:extLst>
          </p:cNvPr>
          <p:cNvCxnSpPr>
            <a:cxnSpLocks/>
          </p:cNvCxnSpPr>
          <p:nvPr/>
        </p:nvCxnSpPr>
        <p:spPr>
          <a:xfrm>
            <a:off x="1058599" y="4089516"/>
            <a:ext cx="9549261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A7A0625-6392-4537-A1DA-4166C2BABB3B}"/>
              </a:ext>
            </a:extLst>
          </p:cNvPr>
          <p:cNvCxnSpPr>
            <a:cxnSpLocks/>
          </p:cNvCxnSpPr>
          <p:nvPr/>
        </p:nvCxnSpPr>
        <p:spPr>
          <a:xfrm>
            <a:off x="950279" y="4463340"/>
            <a:ext cx="8981007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DA06E79-8C9C-45E4-A429-DC7D43585F0B}"/>
              </a:ext>
            </a:extLst>
          </p:cNvPr>
          <p:cNvCxnSpPr>
            <a:cxnSpLocks/>
          </p:cNvCxnSpPr>
          <p:nvPr/>
        </p:nvCxnSpPr>
        <p:spPr>
          <a:xfrm>
            <a:off x="1058599" y="4796160"/>
            <a:ext cx="7859876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201D600-4CB0-4338-AAC1-D0B67A2F37B7}"/>
              </a:ext>
            </a:extLst>
          </p:cNvPr>
          <p:cNvCxnSpPr>
            <a:cxnSpLocks/>
          </p:cNvCxnSpPr>
          <p:nvPr/>
        </p:nvCxnSpPr>
        <p:spPr>
          <a:xfrm>
            <a:off x="1058599" y="5518522"/>
            <a:ext cx="4837846" cy="33485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29708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53A81-A013-44CC-87B4-21BA428F5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Status Report from Hospitals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540EEB-3C8A-41D9-B7DD-43F96C3839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Briefly state your name, your hospital, current COVID pts or issues over past 2 weeks, your plans for prep for potential surge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E97E0A-3F24-4611-B369-FCA66DA07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BF7BC-8D22-4BFC-B5A7-C27304ED2EE4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7359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185D97-45C4-48E0-AC06-9FDE227A7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Other Counties outside of Harris and adjacent</a:t>
            </a:r>
          </a:p>
        </p:txBody>
      </p:sp>
      <p:pic>
        <p:nvPicPr>
          <p:cNvPr id="1026" name="Picture 2" descr="HARRIS COUNTY | The Handbook of Texas Online| Texas State ...">
            <a:extLst>
              <a:ext uri="{FF2B5EF4-FFF2-40B4-BE49-F238E27FC236}">
                <a16:creationId xmlns:a16="http://schemas.microsoft.com/office/drawing/2014/main" id="{5801233C-E535-4D68-B168-FE9A5A7CE0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3715" y="1825625"/>
            <a:ext cx="7828175" cy="4904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B15A394-6750-42EB-8460-42077F59EF14}"/>
              </a:ext>
            </a:extLst>
          </p:cNvPr>
          <p:cNvSpPr/>
          <p:nvPr/>
        </p:nvSpPr>
        <p:spPr>
          <a:xfrm>
            <a:off x="8380428" y="2135171"/>
            <a:ext cx="3709447" cy="4131845"/>
          </a:xfrm>
          <a:prstGeom prst="rect">
            <a:avLst/>
          </a:prstGeom>
          <a:solidFill>
            <a:srgbClr val="4472C4">
              <a:alpha val="5686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D1E4B53-56B7-45C0-A9D8-DB6EAFCEF558}"/>
              </a:ext>
            </a:extLst>
          </p:cNvPr>
          <p:cNvSpPr txBox="1">
            <a:spLocks/>
          </p:cNvSpPr>
          <p:nvPr/>
        </p:nvSpPr>
        <p:spPr>
          <a:xfrm>
            <a:off x="480328" y="2324655"/>
            <a:ext cx="3210612" cy="3132874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FF0000"/>
                </a:solidFill>
              </a:rPr>
              <a:t>Your name, hospital</a:t>
            </a:r>
          </a:p>
          <a:p>
            <a:r>
              <a:rPr lang="en-US" b="1" dirty="0">
                <a:solidFill>
                  <a:srgbClr val="FF0000"/>
                </a:solidFill>
              </a:rPr>
              <a:t>COVID+ experience</a:t>
            </a:r>
          </a:p>
          <a:p>
            <a:r>
              <a:rPr lang="en-US" b="1" dirty="0">
                <a:solidFill>
                  <a:srgbClr val="FF0000"/>
                </a:solidFill>
              </a:rPr>
              <a:t>Challenges</a:t>
            </a:r>
          </a:p>
          <a:p>
            <a:r>
              <a:rPr lang="en-US" b="1" dirty="0">
                <a:solidFill>
                  <a:srgbClr val="FF0000"/>
                </a:solidFill>
              </a:rPr>
              <a:t>Any novel treatments tried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BF7BC-8D22-4BFC-B5A7-C27304ED2EE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3539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185D97-45C4-48E0-AC06-9FDE227A7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Harris County: East</a:t>
            </a:r>
          </a:p>
        </p:txBody>
      </p:sp>
      <p:pic>
        <p:nvPicPr>
          <p:cNvPr id="1026" name="Picture 2" descr="HARRIS COUNTY | The Handbook of Texas Online| Texas State ...">
            <a:extLst>
              <a:ext uri="{FF2B5EF4-FFF2-40B4-BE49-F238E27FC236}">
                <a16:creationId xmlns:a16="http://schemas.microsoft.com/office/drawing/2014/main" id="{5801233C-E535-4D68-B168-FE9A5A7CE0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3715" y="1825625"/>
            <a:ext cx="7828175" cy="4904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B15A394-6750-42EB-8460-42077F59EF14}"/>
              </a:ext>
            </a:extLst>
          </p:cNvPr>
          <p:cNvSpPr/>
          <p:nvPr/>
        </p:nvSpPr>
        <p:spPr>
          <a:xfrm>
            <a:off x="8380428" y="2135171"/>
            <a:ext cx="3709447" cy="4131845"/>
          </a:xfrm>
          <a:prstGeom prst="rect">
            <a:avLst/>
          </a:prstGeom>
          <a:solidFill>
            <a:srgbClr val="4472C4">
              <a:alpha val="5686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D1E4B53-56B7-45C0-A9D8-DB6EAFCEF558}"/>
              </a:ext>
            </a:extLst>
          </p:cNvPr>
          <p:cNvSpPr txBox="1">
            <a:spLocks/>
          </p:cNvSpPr>
          <p:nvPr/>
        </p:nvSpPr>
        <p:spPr>
          <a:xfrm>
            <a:off x="461128" y="1523967"/>
            <a:ext cx="3210612" cy="3132874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FF0000"/>
                </a:solidFill>
              </a:rPr>
              <a:t>Your name, hospital</a:t>
            </a:r>
          </a:p>
          <a:p>
            <a:r>
              <a:rPr lang="en-US" b="1" dirty="0">
                <a:solidFill>
                  <a:srgbClr val="FF0000"/>
                </a:solidFill>
              </a:rPr>
              <a:t>COVID+ experience</a:t>
            </a:r>
          </a:p>
          <a:p>
            <a:r>
              <a:rPr lang="en-US" b="1" dirty="0">
                <a:solidFill>
                  <a:srgbClr val="FF0000"/>
                </a:solidFill>
              </a:rPr>
              <a:t>Challenges</a:t>
            </a:r>
          </a:p>
          <a:p>
            <a:r>
              <a:rPr lang="en-US" b="1" dirty="0">
                <a:solidFill>
                  <a:srgbClr val="FF0000"/>
                </a:solidFill>
              </a:rPr>
              <a:t>Any novel treatments tried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BF7BC-8D22-4BFC-B5A7-C27304ED2EE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791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185D97-45C4-48E0-AC06-9FDE227A7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Harris County: North &amp; NW &amp; Mont </a:t>
            </a:r>
            <a:r>
              <a:rPr lang="en-US" b="1" dirty="0" err="1"/>
              <a:t>Cnty</a:t>
            </a:r>
            <a:endParaRPr lang="en-US" b="1" dirty="0"/>
          </a:p>
        </p:txBody>
      </p:sp>
      <p:pic>
        <p:nvPicPr>
          <p:cNvPr id="1026" name="Picture 2" descr="HARRIS COUNTY | The Handbook of Texas Online| Texas State ...">
            <a:extLst>
              <a:ext uri="{FF2B5EF4-FFF2-40B4-BE49-F238E27FC236}">
                <a16:creationId xmlns:a16="http://schemas.microsoft.com/office/drawing/2014/main" id="{5801233C-E535-4D68-B168-FE9A5A7CE0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3715" y="1825625"/>
            <a:ext cx="7828175" cy="4904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B15A394-6750-42EB-8460-42077F59EF14}"/>
              </a:ext>
            </a:extLst>
          </p:cNvPr>
          <p:cNvSpPr/>
          <p:nvPr/>
        </p:nvSpPr>
        <p:spPr>
          <a:xfrm>
            <a:off x="4718115" y="2564091"/>
            <a:ext cx="3709447" cy="1989055"/>
          </a:xfrm>
          <a:prstGeom prst="rect">
            <a:avLst/>
          </a:prstGeom>
          <a:solidFill>
            <a:srgbClr val="4472C4">
              <a:alpha val="5686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D1E4B53-56B7-45C0-A9D8-DB6EAFCEF558}"/>
              </a:ext>
            </a:extLst>
          </p:cNvPr>
          <p:cNvSpPr txBox="1">
            <a:spLocks/>
          </p:cNvSpPr>
          <p:nvPr/>
        </p:nvSpPr>
        <p:spPr>
          <a:xfrm>
            <a:off x="480328" y="2324655"/>
            <a:ext cx="3210612" cy="3132874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FF0000"/>
                </a:solidFill>
              </a:rPr>
              <a:t>Your name, hospital</a:t>
            </a:r>
          </a:p>
          <a:p>
            <a:r>
              <a:rPr lang="en-US" b="1" dirty="0">
                <a:solidFill>
                  <a:srgbClr val="FF0000"/>
                </a:solidFill>
              </a:rPr>
              <a:t>COVID+ experience</a:t>
            </a:r>
          </a:p>
          <a:p>
            <a:r>
              <a:rPr lang="en-US" b="1" dirty="0">
                <a:solidFill>
                  <a:srgbClr val="FF0000"/>
                </a:solidFill>
              </a:rPr>
              <a:t>Challenges</a:t>
            </a:r>
          </a:p>
          <a:p>
            <a:r>
              <a:rPr lang="en-US" b="1" dirty="0">
                <a:solidFill>
                  <a:srgbClr val="FF0000"/>
                </a:solidFill>
              </a:rPr>
              <a:t>Any novel treatments tried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BF7BC-8D22-4BFC-B5A7-C27304ED2EE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2255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185D97-45C4-48E0-AC06-9FDE227A7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Harris County: Inside 610 Loop</a:t>
            </a:r>
          </a:p>
        </p:txBody>
      </p:sp>
      <p:pic>
        <p:nvPicPr>
          <p:cNvPr id="1026" name="Picture 2" descr="HARRIS COUNTY | The Handbook of Texas Online| Texas State ...">
            <a:extLst>
              <a:ext uri="{FF2B5EF4-FFF2-40B4-BE49-F238E27FC236}">
                <a16:creationId xmlns:a16="http://schemas.microsoft.com/office/drawing/2014/main" id="{5801233C-E535-4D68-B168-FE9A5A7CE0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3715" y="1825625"/>
            <a:ext cx="7828175" cy="4904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B15A394-6750-42EB-8460-42077F59EF14}"/>
              </a:ext>
            </a:extLst>
          </p:cNvPr>
          <p:cNvSpPr/>
          <p:nvPr/>
        </p:nvSpPr>
        <p:spPr>
          <a:xfrm>
            <a:off x="7428322" y="4326903"/>
            <a:ext cx="1216057" cy="8766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D1E4B53-56B7-45C0-A9D8-DB6EAFCEF558}"/>
              </a:ext>
            </a:extLst>
          </p:cNvPr>
          <p:cNvSpPr txBox="1">
            <a:spLocks/>
          </p:cNvSpPr>
          <p:nvPr/>
        </p:nvSpPr>
        <p:spPr>
          <a:xfrm>
            <a:off x="480328" y="2324655"/>
            <a:ext cx="3210612" cy="3132874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FF0000"/>
                </a:solidFill>
              </a:rPr>
              <a:t>Your name, hospital</a:t>
            </a:r>
          </a:p>
          <a:p>
            <a:r>
              <a:rPr lang="en-US" b="1" dirty="0">
                <a:solidFill>
                  <a:srgbClr val="FF0000"/>
                </a:solidFill>
              </a:rPr>
              <a:t>COVID+ experience</a:t>
            </a:r>
          </a:p>
          <a:p>
            <a:r>
              <a:rPr lang="en-US" b="1" dirty="0">
                <a:solidFill>
                  <a:srgbClr val="FF0000"/>
                </a:solidFill>
              </a:rPr>
              <a:t>Challenges</a:t>
            </a:r>
          </a:p>
          <a:p>
            <a:r>
              <a:rPr lang="en-US" b="1" dirty="0">
                <a:solidFill>
                  <a:srgbClr val="FF0000"/>
                </a:solidFill>
              </a:rPr>
              <a:t>Any novel treatments tried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BF7BC-8D22-4BFC-B5A7-C27304ED2EE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0345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185D97-45C4-48E0-AC06-9FDE227A7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4623"/>
            <a:ext cx="10515600" cy="1325563"/>
          </a:xfrm>
        </p:spPr>
        <p:txBody>
          <a:bodyPr/>
          <a:lstStyle/>
          <a:p>
            <a:r>
              <a:rPr lang="en-US" b="1" dirty="0"/>
              <a:t>Harris County &amp; Fort Bend </a:t>
            </a:r>
            <a:r>
              <a:rPr lang="en-US" b="1" dirty="0" err="1"/>
              <a:t>Cnty</a:t>
            </a:r>
            <a:r>
              <a:rPr lang="en-US" b="1" dirty="0"/>
              <a:t>: South &amp; SW</a:t>
            </a:r>
          </a:p>
        </p:txBody>
      </p:sp>
      <p:pic>
        <p:nvPicPr>
          <p:cNvPr id="1026" name="Picture 2" descr="HARRIS COUNTY | The Handbook of Texas Online| Texas State ...">
            <a:extLst>
              <a:ext uri="{FF2B5EF4-FFF2-40B4-BE49-F238E27FC236}">
                <a16:creationId xmlns:a16="http://schemas.microsoft.com/office/drawing/2014/main" id="{5801233C-E535-4D68-B168-FE9A5A7CE0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3715" y="1825625"/>
            <a:ext cx="7828175" cy="4904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B15A394-6750-42EB-8460-42077F59EF14}"/>
              </a:ext>
            </a:extLst>
          </p:cNvPr>
          <p:cNvSpPr/>
          <p:nvPr/>
        </p:nvSpPr>
        <p:spPr>
          <a:xfrm>
            <a:off x="5048053" y="4503820"/>
            <a:ext cx="3709447" cy="1989055"/>
          </a:xfrm>
          <a:prstGeom prst="rect">
            <a:avLst/>
          </a:prstGeom>
          <a:solidFill>
            <a:srgbClr val="4472C4">
              <a:alpha val="5686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D1E4B53-56B7-45C0-A9D8-DB6EAFCEF558}"/>
              </a:ext>
            </a:extLst>
          </p:cNvPr>
          <p:cNvSpPr txBox="1">
            <a:spLocks/>
          </p:cNvSpPr>
          <p:nvPr/>
        </p:nvSpPr>
        <p:spPr>
          <a:xfrm>
            <a:off x="560110" y="2568601"/>
            <a:ext cx="3210612" cy="3132874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FF0000"/>
                </a:solidFill>
              </a:rPr>
              <a:t>Your name, hospital</a:t>
            </a:r>
          </a:p>
          <a:p>
            <a:r>
              <a:rPr lang="en-US" b="1" dirty="0">
                <a:solidFill>
                  <a:srgbClr val="FF0000"/>
                </a:solidFill>
              </a:rPr>
              <a:t>COVID+ experience</a:t>
            </a:r>
          </a:p>
          <a:p>
            <a:r>
              <a:rPr lang="en-US" b="1" dirty="0">
                <a:solidFill>
                  <a:srgbClr val="FF0000"/>
                </a:solidFill>
              </a:rPr>
              <a:t>Challenges</a:t>
            </a:r>
          </a:p>
          <a:p>
            <a:r>
              <a:rPr lang="en-US" b="1" dirty="0">
                <a:solidFill>
                  <a:srgbClr val="FF0000"/>
                </a:solidFill>
              </a:rPr>
              <a:t>Any novel treatments tried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BF7BC-8D22-4BFC-B5A7-C27304ED2EE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8037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+mn-lt"/>
              </a:rPr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Slight numbers of COVID+ in Harris County</a:t>
            </a:r>
          </a:p>
          <a:p>
            <a:r>
              <a:rPr lang="en-US" b="1" dirty="0"/>
              <a:t>Less critically ill patients including OB patients</a:t>
            </a:r>
          </a:p>
          <a:p>
            <a:r>
              <a:rPr lang="en-US" b="1" dirty="0"/>
              <a:t>Need to be prepared – learn from each other</a:t>
            </a:r>
            <a:br>
              <a:rPr lang="en-US" b="1" dirty="0"/>
            </a:br>
            <a:endParaRPr lang="en-US" b="1" dirty="0"/>
          </a:p>
          <a:p>
            <a:pPr marL="0" indent="0">
              <a:buNone/>
            </a:pPr>
            <a:r>
              <a:rPr lang="en-US" u="sng" dirty="0">
                <a:hlinkClick r:id="rId2"/>
              </a:rPr>
              <a:t>https://s3.amazonaws.com/cdn.smfm.org/media/2383/Practical_guidance_LMIC_05-20-20.pdf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BF7BC-8D22-4BFC-B5A7-C27304ED2EE4}" type="slidenum">
              <a:rPr lang="en-US" smtClean="0">
                <a:solidFill>
                  <a:srgbClr val="FF0000"/>
                </a:solidFill>
              </a:rPr>
              <a:t>19</a:t>
            </a:fld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8617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EE58A6-D111-406F-B623-6D7C51AEA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+mn-lt"/>
              </a:rPr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B7ED42-3EB6-48E1-BF05-2013B2E93A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Review some pointers on pregnant and postpartum management</a:t>
            </a:r>
          </a:p>
          <a:p>
            <a:r>
              <a:rPr lang="en-US" b="1" dirty="0"/>
              <a:t>Hospital discussion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BF7BC-8D22-4BFC-B5A7-C27304ED2EE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904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D4562-A14C-4729-9359-D4FA68166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+mn-lt"/>
              </a:rPr>
              <a:t>Q1.  How many COVID+ patients have you seen on your unit in the past 2 week?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BAFB26-AAEB-4742-BA22-7D8AFFC148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A. 0</a:t>
            </a:r>
          </a:p>
          <a:p>
            <a:r>
              <a:rPr lang="en-US" b="1" dirty="0"/>
              <a:t>B. 1 to 5</a:t>
            </a:r>
          </a:p>
          <a:p>
            <a:r>
              <a:rPr lang="en-US" b="1" dirty="0"/>
              <a:t>C. 6 to 10</a:t>
            </a:r>
          </a:p>
          <a:p>
            <a:r>
              <a:rPr lang="en-US" b="1" dirty="0"/>
              <a:t>D. 10 to 20</a:t>
            </a:r>
          </a:p>
          <a:p>
            <a:r>
              <a:rPr lang="en-US" b="1" dirty="0"/>
              <a:t>E. More than 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BF7BC-8D22-4BFC-B5A7-C27304ED2EE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2094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Q2. Have you had any critically ill/ICU COVID OB patients?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YES</a:t>
            </a:r>
          </a:p>
          <a:p>
            <a:r>
              <a:rPr lang="en-US" b="1" dirty="0"/>
              <a:t>NO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BF7BC-8D22-4BFC-B5A7-C27304ED2EE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3380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B8F97C-30BE-461F-8178-B900DC5B7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0D3653-1E40-46AF-924A-5C06DAB9C5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704E8A-1078-4560-9403-9F7E65568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BF7BC-8D22-4BFC-B5A7-C27304ED2EE4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2990EE-F98D-4354-95EC-DC2E387B11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0637" y="310874"/>
            <a:ext cx="9775469" cy="6182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2852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FC5A55-CE1C-47F0-85F8-D4D6505A6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8A6314-C8AD-4C66-86E3-7853A5862F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D824CD-EBB3-4084-970E-3F3664110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BF7BC-8D22-4BFC-B5A7-C27304ED2EE4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91AC66-5419-4C11-85BF-6E0B0C6BD9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985" y="681037"/>
            <a:ext cx="11443508" cy="559842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13984CE-AB10-4B7C-BFA3-B451E7119BD8}"/>
              </a:ext>
            </a:extLst>
          </p:cNvPr>
          <p:cNvSpPr/>
          <p:nvPr/>
        </p:nvSpPr>
        <p:spPr>
          <a:xfrm>
            <a:off x="606866" y="2685794"/>
            <a:ext cx="10337231" cy="95130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5248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FC5A55-CE1C-47F0-85F8-D4D6505A6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8A6314-C8AD-4C66-86E3-7853A5862F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D824CD-EBB3-4084-970E-3F3664110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BF7BC-8D22-4BFC-B5A7-C27304ED2EE4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91AC66-5419-4C11-85BF-6E0B0C6BD9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985" y="681037"/>
            <a:ext cx="11443508" cy="559842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13984CE-AB10-4B7C-BFA3-B451E7119BD8}"/>
              </a:ext>
            </a:extLst>
          </p:cNvPr>
          <p:cNvSpPr/>
          <p:nvPr/>
        </p:nvSpPr>
        <p:spPr>
          <a:xfrm>
            <a:off x="656071" y="3563290"/>
            <a:ext cx="10337231" cy="269056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449671D-C027-48EF-9A33-21CFB06D415B}"/>
              </a:ext>
            </a:extLst>
          </p:cNvPr>
          <p:cNvCxnSpPr/>
          <p:nvPr/>
        </p:nvCxnSpPr>
        <p:spPr>
          <a:xfrm>
            <a:off x="8348513" y="5162465"/>
            <a:ext cx="2185539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26C742E-5C96-4DEE-96CE-9B2833BDC9D6}"/>
              </a:ext>
            </a:extLst>
          </p:cNvPr>
          <p:cNvCxnSpPr>
            <a:cxnSpLocks/>
          </p:cNvCxnSpPr>
          <p:nvPr/>
        </p:nvCxnSpPr>
        <p:spPr>
          <a:xfrm flipV="1">
            <a:off x="1262938" y="5466581"/>
            <a:ext cx="9349706" cy="11797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E042937-32C4-43B6-84A3-B27708E3B6E4}"/>
              </a:ext>
            </a:extLst>
          </p:cNvPr>
          <p:cNvCxnSpPr>
            <a:cxnSpLocks/>
          </p:cNvCxnSpPr>
          <p:nvPr/>
        </p:nvCxnSpPr>
        <p:spPr>
          <a:xfrm>
            <a:off x="1198698" y="5821773"/>
            <a:ext cx="4935573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37872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D8CE9-A3B9-446F-A193-EB0A5025A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4189BD-D597-40B1-9A8B-E74CAE0B0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BF7BC-8D22-4BFC-B5A7-C27304ED2EE4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53E149-9864-44B6-BFFF-77415D7097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353" y="520757"/>
            <a:ext cx="11263780" cy="21568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EC44106-DF89-4CE1-B844-C84D6796C6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675" y="2502323"/>
            <a:ext cx="10356005" cy="4219152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D50C26E-B8DC-4136-B17F-C0A1578C4C4A}"/>
              </a:ext>
            </a:extLst>
          </p:cNvPr>
          <p:cNvCxnSpPr/>
          <p:nvPr/>
        </p:nvCxnSpPr>
        <p:spPr>
          <a:xfrm>
            <a:off x="7294698" y="4723717"/>
            <a:ext cx="2185539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4B7F4EC-F02F-47E0-8BF7-4605EB70D976}"/>
              </a:ext>
            </a:extLst>
          </p:cNvPr>
          <p:cNvCxnSpPr/>
          <p:nvPr/>
        </p:nvCxnSpPr>
        <p:spPr>
          <a:xfrm>
            <a:off x="1431740" y="5056537"/>
            <a:ext cx="2185539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BCF748F-7871-4EB1-881D-FF0EB04166F6}"/>
              </a:ext>
            </a:extLst>
          </p:cNvPr>
          <p:cNvCxnSpPr/>
          <p:nvPr/>
        </p:nvCxnSpPr>
        <p:spPr>
          <a:xfrm>
            <a:off x="1981884" y="5848607"/>
            <a:ext cx="2185539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75085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683EF8-E978-418A-B922-C2EB311EF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228379-D09D-49DF-8408-EEABF0AE33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52B9D6-413D-456B-9591-B632A13D1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BF7BC-8D22-4BFC-B5A7-C27304ED2EE4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B72A92-6DEA-4FBF-9CA3-17CC8C82C4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833" y="1271140"/>
            <a:ext cx="11212738" cy="4211160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D1B685C-74D1-40D1-8AC8-55D81074B664}"/>
              </a:ext>
            </a:extLst>
          </p:cNvPr>
          <p:cNvCxnSpPr>
            <a:cxnSpLocks/>
          </p:cNvCxnSpPr>
          <p:nvPr/>
        </p:nvCxnSpPr>
        <p:spPr>
          <a:xfrm>
            <a:off x="3641882" y="1603960"/>
            <a:ext cx="4399097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4B6AA25-4CEB-4EAF-B9EF-49404EA6312A}"/>
              </a:ext>
            </a:extLst>
          </p:cNvPr>
          <p:cNvCxnSpPr>
            <a:cxnSpLocks/>
          </p:cNvCxnSpPr>
          <p:nvPr/>
        </p:nvCxnSpPr>
        <p:spPr>
          <a:xfrm>
            <a:off x="2063892" y="1977784"/>
            <a:ext cx="4399097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A2161BE-57E2-4994-BE25-375D42E56627}"/>
              </a:ext>
            </a:extLst>
          </p:cNvPr>
          <p:cNvCxnSpPr>
            <a:cxnSpLocks/>
          </p:cNvCxnSpPr>
          <p:nvPr/>
        </p:nvCxnSpPr>
        <p:spPr>
          <a:xfrm>
            <a:off x="3323413" y="2905169"/>
            <a:ext cx="4399097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ECB79DE-38B7-435E-90C4-9CA9D2FB4F9A}"/>
              </a:ext>
            </a:extLst>
          </p:cNvPr>
          <p:cNvCxnSpPr>
            <a:cxnSpLocks/>
          </p:cNvCxnSpPr>
          <p:nvPr/>
        </p:nvCxnSpPr>
        <p:spPr>
          <a:xfrm>
            <a:off x="1351780" y="3307696"/>
            <a:ext cx="4399097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9D54712-EC5A-4C4E-A303-667FABF8AD7F}"/>
              </a:ext>
            </a:extLst>
          </p:cNvPr>
          <p:cNvCxnSpPr>
            <a:cxnSpLocks/>
          </p:cNvCxnSpPr>
          <p:nvPr/>
        </p:nvCxnSpPr>
        <p:spPr>
          <a:xfrm>
            <a:off x="2020837" y="3878342"/>
            <a:ext cx="8763342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F578F0E-323A-4CAA-9617-0E2026FFC4BB}"/>
              </a:ext>
            </a:extLst>
          </p:cNvPr>
          <p:cNvCxnSpPr>
            <a:cxnSpLocks/>
          </p:cNvCxnSpPr>
          <p:nvPr/>
        </p:nvCxnSpPr>
        <p:spPr>
          <a:xfrm>
            <a:off x="5522961" y="4239865"/>
            <a:ext cx="5224997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C85FFC1-6294-4091-B427-B1E169575411}"/>
              </a:ext>
            </a:extLst>
          </p:cNvPr>
          <p:cNvCxnSpPr>
            <a:cxnSpLocks/>
          </p:cNvCxnSpPr>
          <p:nvPr/>
        </p:nvCxnSpPr>
        <p:spPr>
          <a:xfrm>
            <a:off x="1226034" y="4604804"/>
            <a:ext cx="3485381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48173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2EA7FD518ECA54EA0268441F35E2B50" ma:contentTypeVersion="13" ma:contentTypeDescription="Create a new document." ma:contentTypeScope="" ma:versionID="44065c97ea3c66684a7433e94d60fd08">
  <xsd:schema xmlns:xsd="http://www.w3.org/2001/XMLSchema" xmlns:xs="http://www.w3.org/2001/XMLSchema" xmlns:p="http://schemas.microsoft.com/office/2006/metadata/properties" xmlns:ns3="1a752b41-132f-4f76-ad1e-27114dc98aac" xmlns:ns4="685b6f98-366b-407e-bdf4-6d3b85fa5f70" targetNamespace="http://schemas.microsoft.com/office/2006/metadata/properties" ma:root="true" ma:fieldsID="13f30ae5dca20f3e16a694a0b1483f7c" ns3:_="" ns4:_="">
    <xsd:import namespace="1a752b41-132f-4f76-ad1e-27114dc98aac"/>
    <xsd:import namespace="685b6f98-366b-407e-bdf4-6d3b85fa5f7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752b41-132f-4f76-ad1e-27114dc98aa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5b6f98-366b-407e-bdf4-6d3b85fa5f7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2E932AA-0BDC-4316-8111-9F029619352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a752b41-132f-4f76-ad1e-27114dc98aac"/>
    <ds:schemaRef ds:uri="685b6f98-366b-407e-bdf4-6d3b85fa5f7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36368D2-48C3-45AD-B387-7ED47F7A286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268EF08-5DC5-43D8-BE8D-2D20A33742DB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3512</TotalTime>
  <Words>292</Words>
  <Application>Microsoft Office PowerPoint</Application>
  <PresentationFormat>Widescreen</PresentationFormat>
  <Paragraphs>69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SETRAC Maternal Workgroup Weekly COVID19 Update:  Outpatient management</vt:lpstr>
      <vt:lpstr>Agenda</vt:lpstr>
      <vt:lpstr>Q1.  How many COVID+ patients have you seen on your unit in the past 2 week?</vt:lpstr>
      <vt:lpstr>Q2. Have you had any critically ill/ICU COVID OB patients?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Status Report from Hospitals</vt:lpstr>
      <vt:lpstr>Other Counties outside of Harris and adjacent</vt:lpstr>
      <vt:lpstr>Harris County: East</vt:lpstr>
      <vt:lpstr>Harris County: North &amp; NW &amp; Mont Cnty</vt:lpstr>
      <vt:lpstr>Harris County: Inside 610 Loop</vt:lpstr>
      <vt:lpstr>Harris County &amp; Fort Bend Cnty: South &amp; SW</vt:lpstr>
      <vt:lpstr>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Eugene</dc:creator>
  <cp:lastModifiedBy>Tonya Carter</cp:lastModifiedBy>
  <cp:revision>115</cp:revision>
  <dcterms:created xsi:type="dcterms:W3CDTF">2020-04-09T01:41:41Z</dcterms:created>
  <dcterms:modified xsi:type="dcterms:W3CDTF">2020-06-01T13:28:29Z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0x01010022EA7FD518ECA54EA0268441F35E2B50</vt:lpwstr>
  </property>
</Properties>
</file>