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281" r:id="rId3"/>
    <p:sldId id="280" r:id="rId4"/>
    <p:sldId id="284" r:id="rId5"/>
    <p:sldId id="341" r:id="rId6"/>
    <p:sldId id="355" r:id="rId7"/>
    <p:sldId id="356" r:id="rId8"/>
    <p:sldId id="357" r:id="rId9"/>
    <p:sldId id="358" r:id="rId10"/>
    <p:sldId id="359" r:id="rId11"/>
    <p:sldId id="378" r:id="rId12"/>
    <p:sldId id="360" r:id="rId13"/>
    <p:sldId id="361" r:id="rId14"/>
    <p:sldId id="362" r:id="rId15"/>
    <p:sldId id="363" r:id="rId16"/>
    <p:sldId id="353" r:id="rId17"/>
    <p:sldId id="354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52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33" r:id="rId34"/>
    <p:sldId id="335" r:id="rId35"/>
    <p:sldId id="336" r:id="rId36"/>
    <p:sldId id="332" r:id="rId37"/>
    <p:sldId id="334" r:id="rId38"/>
    <p:sldId id="35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80EE69-5148-4959-9854-0B63BE20B416}">
          <p14:sldIdLst>
            <p14:sldId id="264"/>
            <p14:sldId id="281"/>
            <p14:sldId id="280"/>
            <p14:sldId id="284"/>
          </p14:sldIdLst>
        </p14:section>
        <p14:section name="Untitled Section" id="{276C25C9-C21C-4CA5-B5B2-2DFEF83B50E2}">
          <p14:sldIdLst>
            <p14:sldId id="341"/>
            <p14:sldId id="355"/>
            <p14:sldId id="356"/>
            <p14:sldId id="357"/>
            <p14:sldId id="358"/>
            <p14:sldId id="359"/>
            <p14:sldId id="378"/>
            <p14:sldId id="360"/>
            <p14:sldId id="361"/>
            <p14:sldId id="362"/>
            <p14:sldId id="363"/>
            <p14:sldId id="353"/>
            <p14:sldId id="354"/>
            <p14:sldId id="364"/>
            <p14:sldId id="365"/>
            <p14:sldId id="366"/>
            <p14:sldId id="367"/>
            <p14:sldId id="368"/>
            <p14:sldId id="369"/>
            <p14:sldId id="370"/>
            <p14:sldId id="352"/>
            <p14:sldId id="371"/>
            <p14:sldId id="372"/>
            <p14:sldId id="373"/>
            <p14:sldId id="374"/>
            <p14:sldId id="375"/>
            <p14:sldId id="376"/>
            <p14:sldId id="377"/>
            <p14:sldId id="333"/>
            <p14:sldId id="335"/>
            <p14:sldId id="336"/>
            <p14:sldId id="332"/>
            <p14:sldId id="334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70" d="100"/>
          <a:sy n="70" d="100"/>
        </p:scale>
        <p:origin x="5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BD6A-2924-400A-945E-E3657169B42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AA46-DF64-47AB-9928-CB579121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FDFD-603C-47BB-B266-8B7650C0E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12FED-A22E-468A-A2D3-B876630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8F37F-7EBE-495D-A1F1-3E48CB54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213-F1D1-4916-9112-8FDCF06CCABF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ECBB-0554-4F4C-BFF4-F50B61D8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1811-A0DD-4185-9887-358F3DD8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D9E8-F07A-4EB0-AD04-7C4CD504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4EB46-6AB7-41A2-8113-74E85502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82E7-338E-410C-A107-C5F4CFDD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3321-CB01-43C5-9CB7-4537B01CEAEC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6167-57CA-4738-880D-DF7CFCE8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5234-3200-413C-8BED-231C76CD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7D7C-46F9-4482-86EF-6AD9F2517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AAC0B-EC9A-4500-812C-8EE5EFECD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A8F3-A831-4C85-BBD0-CD99CBB8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21-4273-4A75-B516-3F2F8F5B6BC1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FD32-7F93-4046-A91E-A1D5B45E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AB4-E23F-4734-B369-5088BAEA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8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FE17-A361-4DB6-B56A-6F07F7A2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2907-0464-46BC-A368-24676CBB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051-4F0C-4C40-8422-AEBAA3C3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DB3-FECA-48AA-9576-CE14108157FE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6469E-18AC-429D-BBD4-193B8E7D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6A32-E671-4244-B37D-922CB49B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rgbClr val="FF0000"/>
                </a:solidFill>
              </a:defRPr>
            </a:lvl1pPr>
          </a:lstStyle>
          <a:p>
            <a:fld id="{9FDBF7BC-8D22-4BFC-B5A7-C27304ED2E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5B7C-E482-42EF-A657-393894B3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B545-1F1F-42DF-ADBB-DE88AEC4B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680D-47E3-472C-9C24-89749A25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4BE6-4917-449C-AC9C-C62775ED97A0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C8D7B-B7E5-4575-947D-C00BDC13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5FA5-7735-4D04-9000-CAB78C85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8593-8B21-4BEE-B355-57F0BDBF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371C-7FF5-42E2-8B69-F54D37E9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F6649-A47D-490A-9357-F6A077A32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DDF2D-2448-4D06-86E3-DC30E7C9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7F33-1AC5-4F0E-8355-F55C9AB9348E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3659A-76B3-48F1-9531-25DBFA14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5512E-C1B6-4E92-8A05-556F25F4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C6A3-E8CB-482D-8489-D1632932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6D7E4-9A36-4869-9C0F-CB11DF29B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56FA3-C27C-4878-9D51-FC86CFF9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183F3-B293-48DB-925F-EB400452D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FBAAB-A2DB-43C1-A7F0-5F755A03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1785B-7759-4315-9A17-1D586A9F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9CDA-F2DE-4FE2-B8C4-275FA30D4A4F}" type="datetime1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4A926-098C-435E-8362-F6F17EB1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99E71-15C5-4690-8959-CDB7AF37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7E74-5AD4-4877-A1F4-A2AE7D4E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0760A-F420-495B-9BE6-6481FF6B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C0B-0BB8-4618-A3C6-6D5692E3FD67}" type="datetime1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9EBB5-8F43-4861-B541-72741461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69249-B62E-4708-B2AB-DD3E1A90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365B-2A4C-420A-B570-F1273D5D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0929-C6E4-46A5-9A6A-08955BC4CBA5}" type="datetime1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E76C6-A693-442D-BC93-E2C66786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7E896-1269-4E38-8122-4416BD5B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647C-1C67-4BE8-AFBD-3F9D64D6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0E5F-B57F-495E-8914-E8F47DA2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5E1EC-53C9-4582-AA3B-D59DF33D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B6817-3D1F-4D1C-85B7-BEDF0BDF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91A7-6262-4D55-8B31-243C9BC49121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BB785-2CE8-498A-94BD-A18A55C4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DC867-273F-4007-8395-40747059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6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FDCD-A112-4272-96A6-A73F5B9C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E8A90-0D1B-40BC-A5C9-CF2A14217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48BCB-83FC-4316-870C-01E2F44F9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BDF87-C99B-4230-993E-1053A2F5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3FAB-DDEB-4FC0-8D29-3F4B5AA113C3}" type="datetime1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660C5-C05F-4AE8-ACF4-FECB47AF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1DA3D-B969-4943-AFD0-883CC7E8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F5E1-CA03-48B9-9204-82DB6E1C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2F7ED-3439-4CC1-8F3C-6A4647945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58E7E-8C1E-410E-B310-FB7E60AA7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59C5-84C5-4670-8CFC-0781E08C7176}" type="datetime1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FC2C-6C8A-4BDE-A700-6094210A6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B646F-2B5F-4D84-9AA4-74475E3C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greenjournal/Abstract/9000/Acute_Respiratory_Distress_Syndrome_in_a_Preterm.97348.aspx" TargetMode="External"/><Relationship Id="rId2" Type="http://schemas.openxmlformats.org/officeDocument/2006/relationships/hyperlink" Target="https://emcrit.org/wp-content/uploads/2020/04/2020-04-12-Guidance-for-conscious-pro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jog.org/article/S0002-9378(20)30197-6/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6838-43B1-4BEB-98A4-78642F5A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40" y="960387"/>
            <a:ext cx="10953947" cy="18621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SETRAC Maternal Workgroup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Weekly COVID19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Update:  Outpatient management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0E968-3ABC-496A-A1EB-15AC4EFFC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714" y="290456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Eugene Toy, MD</a:t>
            </a:r>
          </a:p>
          <a:p>
            <a:r>
              <a:rPr lang="en-US" b="1" dirty="0"/>
              <a:t>Carey </a:t>
            </a:r>
            <a:r>
              <a:rPr lang="en-US" b="1" dirty="0" err="1"/>
              <a:t>Eppes</a:t>
            </a:r>
            <a:r>
              <a:rPr lang="en-US" b="1" dirty="0"/>
              <a:t>, MD</a:t>
            </a:r>
          </a:p>
          <a:p>
            <a:r>
              <a:rPr lang="en-US" b="1" dirty="0"/>
              <a:t>Christina Davidson, MD</a:t>
            </a:r>
          </a:p>
          <a:p>
            <a:endParaRPr lang="en-US" b="1" dirty="0"/>
          </a:p>
          <a:p>
            <a:r>
              <a:rPr lang="en-US" b="1" dirty="0" smtClean="0"/>
              <a:t>May </a:t>
            </a:r>
            <a:r>
              <a:rPr lang="en-US" b="1" dirty="0" smtClean="0"/>
              <a:t>11, </a:t>
            </a:r>
            <a:r>
              <a:rPr lang="en-US" b="1" dirty="0"/>
              <a:t>2020</a:t>
            </a:r>
          </a:p>
        </p:txBody>
      </p:sp>
      <p:pic>
        <p:nvPicPr>
          <p:cNvPr id="2052" name="Picture 4" descr="SouthEast Texas Regional Advisory Council SETRAC (TSA Q)">
            <a:extLst>
              <a:ext uri="{FF2B5EF4-FFF2-40B4-BE49-F238E27FC236}">
                <a16:creationId xmlns:a16="http://schemas.microsoft.com/office/drawing/2014/main" id="{203465A0-48E3-42E2-949E-C05ECFCA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49" y="4642338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42" y="233114"/>
            <a:ext cx="4316819" cy="6488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417107"/>
            <a:ext cx="483958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These investigators found that </a:t>
            </a:r>
            <a:r>
              <a:rPr lang="en-US" sz="2400" b="1" dirty="0" err="1" smtClean="0">
                <a:solidFill>
                  <a:srgbClr val="FF0000"/>
                </a:solidFill>
              </a:rPr>
              <a:t>proning</a:t>
            </a:r>
            <a:r>
              <a:rPr lang="en-US" sz="2400" b="1" dirty="0" smtClean="0">
                <a:solidFill>
                  <a:srgbClr val="FF0000"/>
                </a:solidFill>
              </a:rPr>
              <a:t> pregnant women even in the third trimester to be safe and well tolerated with the right support.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6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15" t="10714" r="63214" b="27857"/>
          <a:stretch/>
        </p:blipFill>
        <p:spPr>
          <a:xfrm>
            <a:off x="1910443" y="1036775"/>
            <a:ext cx="8371114" cy="5319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4096" y="3031798"/>
            <a:ext cx="48395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Bellypillow.com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$115.50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0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97" y="65937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77" y="575392"/>
            <a:ext cx="5528956" cy="5452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49" y="586755"/>
            <a:ext cx="4168659" cy="14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7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49" y="785188"/>
            <a:ext cx="9526771" cy="39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05" y="317226"/>
            <a:ext cx="8952614" cy="60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4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" y="648837"/>
            <a:ext cx="4469847" cy="235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96" y="1414130"/>
            <a:ext cx="6996297" cy="457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74" y="1921041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63" y="365125"/>
            <a:ext cx="9600473" cy="249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8522"/>
          <a:stretch/>
        </p:blipFill>
        <p:spPr>
          <a:xfrm>
            <a:off x="1295763" y="3522588"/>
            <a:ext cx="9916233" cy="22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6738"/>
          <a:stretch/>
        </p:blipFill>
        <p:spPr>
          <a:xfrm>
            <a:off x="86806" y="531628"/>
            <a:ext cx="11695478" cy="418922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09716" y="4720856"/>
            <a:ext cx="2301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0581" y="4416056"/>
            <a:ext cx="10208666" cy="7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9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2633" b="31217"/>
          <a:stretch/>
        </p:blipFill>
        <p:spPr>
          <a:xfrm>
            <a:off x="838200" y="1825625"/>
            <a:ext cx="11130497" cy="433303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117667" y="5426557"/>
            <a:ext cx="10365496" cy="712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17667" y="5234764"/>
            <a:ext cx="10279549" cy="124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23453" y="4938824"/>
            <a:ext cx="9173763" cy="62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48802" y="4694958"/>
            <a:ext cx="10148414" cy="6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4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157"/>
          <a:stretch/>
        </p:blipFill>
        <p:spPr>
          <a:xfrm>
            <a:off x="712382" y="196723"/>
            <a:ext cx="11366204" cy="4996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0726" y="956930"/>
            <a:ext cx="10643190" cy="733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58A6-D111-406F-B623-6D7C51AE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ED42-3EB6-48E1-BF05-2013B2E9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Review </a:t>
            </a:r>
            <a:r>
              <a:rPr lang="en-US" b="1" dirty="0" smtClean="0"/>
              <a:t>some pointers on </a:t>
            </a:r>
            <a:r>
              <a:rPr lang="en-US" b="1" dirty="0" smtClean="0"/>
              <a:t>pregnant and postpartum management</a:t>
            </a:r>
            <a:endParaRPr lang="en-US" b="1" dirty="0" smtClean="0"/>
          </a:p>
          <a:p>
            <a:r>
              <a:rPr lang="en-US" b="1" dirty="0" smtClean="0"/>
              <a:t>Hospital discussion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157"/>
          <a:stretch/>
        </p:blipFill>
        <p:spPr>
          <a:xfrm>
            <a:off x="712382" y="196723"/>
            <a:ext cx="11366204" cy="4996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3003" y="1701432"/>
            <a:ext cx="10643190" cy="616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157"/>
          <a:stretch/>
        </p:blipFill>
        <p:spPr>
          <a:xfrm>
            <a:off x="712382" y="196723"/>
            <a:ext cx="11366204" cy="4996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3003" y="2232837"/>
            <a:ext cx="10643190" cy="13609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6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157"/>
          <a:stretch/>
        </p:blipFill>
        <p:spPr>
          <a:xfrm>
            <a:off x="712382" y="196723"/>
            <a:ext cx="11366204" cy="4996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9582" y="3498112"/>
            <a:ext cx="10643190" cy="839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1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157"/>
          <a:stretch/>
        </p:blipFill>
        <p:spPr>
          <a:xfrm>
            <a:off x="712382" y="196723"/>
            <a:ext cx="11366204" cy="4996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6298" y="4338084"/>
            <a:ext cx="10643190" cy="733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9693" y="5372295"/>
            <a:ext cx="895261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NOTE: 95% SpO2 = 90 mm Hg (NOT 70 mm Hg)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High flow NC preferred over mechanical ventilation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1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157"/>
          <a:stretch/>
        </p:blipFill>
        <p:spPr>
          <a:xfrm>
            <a:off x="712382" y="196723"/>
            <a:ext cx="11366204" cy="49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61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036"/>
          <a:stretch/>
        </p:blipFill>
        <p:spPr>
          <a:xfrm>
            <a:off x="310202" y="1953510"/>
            <a:ext cx="11571595" cy="409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321" y="1818573"/>
            <a:ext cx="10643190" cy="435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5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036"/>
          <a:stretch/>
        </p:blipFill>
        <p:spPr>
          <a:xfrm>
            <a:off x="310202" y="1953510"/>
            <a:ext cx="11571595" cy="409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833" y="2243876"/>
            <a:ext cx="10643190" cy="541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2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036"/>
          <a:stretch/>
        </p:blipFill>
        <p:spPr>
          <a:xfrm>
            <a:off x="310202" y="1953510"/>
            <a:ext cx="11571595" cy="409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424" y="2711709"/>
            <a:ext cx="10643190" cy="382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60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036"/>
          <a:stretch/>
        </p:blipFill>
        <p:spPr>
          <a:xfrm>
            <a:off x="310202" y="1953510"/>
            <a:ext cx="11571595" cy="409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0610" y="2998787"/>
            <a:ext cx="10643190" cy="584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19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036"/>
          <a:stretch/>
        </p:blipFill>
        <p:spPr>
          <a:xfrm>
            <a:off x="310202" y="1953510"/>
            <a:ext cx="11571595" cy="409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688" y="3477252"/>
            <a:ext cx="10643190" cy="3823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7B6-0F7E-44F3-A526-EDCAEBC0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A8C7-A848-4973-A997-52770866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90E24-0128-4C07-AB03-B266B5720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2" r="56875" b="87749"/>
          <a:stretch/>
        </p:blipFill>
        <p:spPr>
          <a:xfrm>
            <a:off x="679938" y="500062"/>
            <a:ext cx="8955266" cy="1325563"/>
          </a:xfrm>
          <a:prstGeom prst="rect">
            <a:avLst/>
          </a:prstGeom>
        </p:spPr>
      </p:pic>
      <p:pic>
        <p:nvPicPr>
          <p:cNvPr id="1026" name="Picture 2" descr="Inserting instructions slides with Poll Everywhere for Windows ...">
            <a:extLst>
              <a:ext uri="{FF2B5EF4-FFF2-40B4-BE49-F238E27FC236}">
                <a16:creationId xmlns:a16="http://schemas.microsoft.com/office/drawing/2014/main" id="{EE75562C-6D9A-4A69-876F-7D10C5C17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1186" r="16257" b="24914"/>
          <a:stretch/>
        </p:blipFill>
        <p:spPr bwMode="auto">
          <a:xfrm>
            <a:off x="1629508" y="2212608"/>
            <a:ext cx="6418384" cy="41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B095B-753F-4F20-AFDD-ACD02FD26123}"/>
              </a:ext>
            </a:extLst>
          </p:cNvPr>
          <p:cNvSpPr txBox="1"/>
          <p:nvPr/>
        </p:nvSpPr>
        <p:spPr>
          <a:xfrm>
            <a:off x="5503985" y="4642338"/>
            <a:ext cx="254390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Text </a:t>
            </a:r>
            <a:r>
              <a:rPr lang="en-US" b="1" dirty="0" err="1"/>
              <a:t>eugenetoy</a:t>
            </a:r>
            <a:r>
              <a:rPr lang="en-US" b="1" dirty="0"/>
              <a:t> to 22333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5AD66-4B2A-4FCA-97DA-87C874E8A72D}"/>
              </a:ext>
            </a:extLst>
          </p:cNvPr>
          <p:cNvSpPr txBox="1"/>
          <p:nvPr/>
        </p:nvSpPr>
        <p:spPr>
          <a:xfrm>
            <a:off x="2901463" y="5052756"/>
            <a:ext cx="12191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eugenetoy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036"/>
          <a:stretch/>
        </p:blipFill>
        <p:spPr>
          <a:xfrm>
            <a:off x="310202" y="1953510"/>
            <a:ext cx="11571595" cy="409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790" y="3810109"/>
            <a:ext cx="10643190" cy="527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96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036"/>
          <a:stretch/>
        </p:blipFill>
        <p:spPr>
          <a:xfrm>
            <a:off x="310202" y="1953510"/>
            <a:ext cx="11571595" cy="4095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5423" y="4352370"/>
            <a:ext cx="10643190" cy="527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3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emcrit.org/wp-content/uploads/2020/04/2020-04-12-Guidance-for-conscious-proning.pdf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journals.lww.com/greenjournal/Abstract/9000/Acute_Respiratory_Distress_Syndrome_in_a_Preterm.97348.aspx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www.ajog.org/article/S0002-9378(20)30197-6/pdf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4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North &amp; NW &amp; Mont </a:t>
            </a:r>
            <a:r>
              <a:rPr lang="en-US" b="1" dirty="0" err="1"/>
              <a:t>Cnty</a:t>
            </a:r>
            <a:endParaRPr lang="en-US" b="1" dirty="0"/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4718115" y="2564091"/>
            <a:ext cx="3709447" cy="198905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East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8380428" y="2135171"/>
            <a:ext cx="3709447" cy="413184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61128" y="1523967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Counties </a:t>
            </a:r>
            <a:r>
              <a:rPr lang="en-US" b="1" dirty="0" smtClean="0"/>
              <a:t>outside of Harris and adjacent</a:t>
            </a:r>
            <a:endParaRPr lang="en-US" b="1" dirty="0"/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8380428" y="2135171"/>
            <a:ext cx="3709447" cy="413184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Inside 610 Loop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7428322" y="4326903"/>
            <a:ext cx="1216057" cy="876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 &amp; Fort Bend </a:t>
            </a:r>
            <a:r>
              <a:rPr lang="en-US" b="1" dirty="0" err="1"/>
              <a:t>Cnty</a:t>
            </a:r>
            <a:r>
              <a:rPr lang="en-US" b="1" dirty="0"/>
              <a:t>: South &amp; SW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5048053" y="4503820"/>
            <a:ext cx="3709447" cy="198905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560110" y="2568601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Conclusions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Slight numbers of COVID+ in Harris County</a:t>
            </a:r>
          </a:p>
          <a:p>
            <a:r>
              <a:rPr lang="en-US" b="1" dirty="0" smtClean="0"/>
              <a:t>Less critically ill patients including OB patients</a:t>
            </a:r>
          </a:p>
          <a:p>
            <a:r>
              <a:rPr lang="en-US" b="1" dirty="0" smtClean="0"/>
              <a:t>Need to be prepared – learn from each other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>
                <a:solidFill>
                  <a:srgbClr val="FF0000"/>
                </a:solidFill>
              </a:rPr>
              <a:t>38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4562-A14C-4729-9359-D4FA681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Q1.  How many COVID+ patients have you seen on your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unit to date?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AFB26-AAEB-4742-BA22-7D8AFFC14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0</a:t>
            </a:r>
          </a:p>
          <a:p>
            <a:r>
              <a:rPr lang="en-US" b="1" dirty="0"/>
              <a:t>B. 1 to 5</a:t>
            </a:r>
          </a:p>
          <a:p>
            <a:r>
              <a:rPr lang="en-US" b="1" dirty="0"/>
              <a:t>C. 6 to 10</a:t>
            </a:r>
          </a:p>
          <a:p>
            <a:r>
              <a:rPr lang="en-US" b="1" dirty="0"/>
              <a:t>D. 10 to 20</a:t>
            </a:r>
          </a:p>
          <a:p>
            <a:r>
              <a:rPr lang="en-US" b="1" dirty="0"/>
              <a:t>E. More than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Q2. Have you had any critically ill/ICU COVID OB patients?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YES</a:t>
            </a:r>
          </a:p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24" y="365125"/>
            <a:ext cx="10509776" cy="41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47" y="402621"/>
            <a:ext cx="9824483" cy="60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1" y="630366"/>
            <a:ext cx="8304028" cy="55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19" y="427484"/>
            <a:ext cx="6379154" cy="401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51" y="529834"/>
            <a:ext cx="4004930" cy="56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311</Words>
  <Application>Microsoft Office PowerPoint</Application>
  <PresentationFormat>Widescreen</PresentationFormat>
  <Paragraphs>98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SETRAC Maternal Workgroup Weekly COVID19 Update:  Outpatient management</vt:lpstr>
      <vt:lpstr>Agenda</vt:lpstr>
      <vt:lpstr>PowerPoint Presentation</vt:lpstr>
      <vt:lpstr>Q1.  How many COVID+ patients have you seen on your unit to date?</vt:lpstr>
      <vt:lpstr>Q2. Have you had any critically ill/ICU COVID OB patients?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Harris County: North &amp; NW &amp; Mont Cnty</vt:lpstr>
      <vt:lpstr>Harris County: East</vt:lpstr>
      <vt:lpstr>Other Counties outside of Harris and adjacent</vt:lpstr>
      <vt:lpstr>Harris County: Inside 610 Loop</vt:lpstr>
      <vt:lpstr>Harris County &amp; Fort Bend Cnty: South &amp; SW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</dc:creator>
  <cp:lastModifiedBy>Toy, Eugene C</cp:lastModifiedBy>
  <cp:revision>106</cp:revision>
  <dcterms:created xsi:type="dcterms:W3CDTF">2020-04-09T01:41:41Z</dcterms:created>
  <dcterms:modified xsi:type="dcterms:W3CDTF">2020-05-11T02:15:28Z</dcterms:modified>
</cp:coreProperties>
</file>